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63" r:id="rId8"/>
    <p:sldId id="261" r:id="rId9"/>
    <p:sldId id="264" r:id="rId10"/>
    <p:sldId id="262" r:id="rId11"/>
    <p:sldId id="265" r:id="rId12"/>
    <p:sldId id="266" r:id="rId13"/>
    <p:sldId id="273" r:id="rId14"/>
    <p:sldId id="272" r:id="rId15"/>
    <p:sldId id="267" r:id="rId16"/>
    <p:sldId id="269" r:id="rId17"/>
    <p:sldId id="270" r:id="rId18"/>
  </p:sldIdLst>
  <p:sldSz cx="9144000" cy="5143500" type="screen16x9"/>
  <p:notesSz cx="6858000" cy="9144000"/>
  <p:embeddedFontLst>
    <p:embeddedFont>
      <p:font typeface="Jost" panose="020B0604020202020204" charset="-52"/>
      <p:regular r:id="rId20"/>
      <p:bold r:id="rId21"/>
      <p:italic r:id="rId22"/>
      <p:boldItalic r:id="rId23"/>
    </p:embeddedFont>
    <p:embeddedFont>
      <p:font typeface="Nunito" panose="020B0604020202020204" charset="-52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Open Sans Light" panose="020B0604020202020204" charset="0"/>
      <p:regular r:id="rId32"/>
      <p:bold r:id="rId33"/>
      <p:italic r:id="rId34"/>
      <p:boldItalic r:id="rId35"/>
    </p:embeddedFont>
    <p:embeddedFont>
      <p:font typeface="Open Sans Medium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ab00cefd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ab00cefd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ab00cefd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ab00cefd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d0177200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d0177200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ab00cefd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ab00cefd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d0177200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9d0177200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82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ab00cefd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ab00cefd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ab00cefd1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ab00cefd1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ab00cefd1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ab00cefd1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ab00cef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ab00cef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d017720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d0177200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ab00cef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ab00cef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ab00cef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ab00cef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! акцент на регион НН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ab00cefd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ab00cefd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b00cefd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ab00cefd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Патенты и подтверждение этой уникальности.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ab00cefd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ab00cefd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ab00cefd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ab00cefd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! оцифрованная таблица с конкурентами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199" y="944750"/>
            <a:ext cx="5712299" cy="26822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" name="Google Shape;64;p14"/>
          <p:cNvSpPr txBox="1"/>
          <p:nvPr/>
        </p:nvSpPr>
        <p:spPr>
          <a:xfrm>
            <a:off x="1362300" y="3728625"/>
            <a:ext cx="6910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Требования к презентации для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заявки на участие в</a:t>
            </a:r>
            <a:r>
              <a:rPr lang="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GREENTECH 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УСТОЙЧИВОЕ РАЗВИТИЕ 2024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t="13480"/>
          <a:stretch/>
        </p:blipFill>
        <p:spPr>
          <a:xfrm>
            <a:off x="1948025" y="146200"/>
            <a:ext cx="947325" cy="35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975" y="146200"/>
            <a:ext cx="1246577" cy="3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018CA5-BFC6-4F5A-8E1A-02CD0300A967}"/>
              </a:ext>
            </a:extLst>
          </p:cNvPr>
          <p:cNvSpPr/>
          <p:nvPr/>
        </p:nvSpPr>
        <p:spPr>
          <a:xfrm>
            <a:off x="6198124" y="2571750"/>
            <a:ext cx="1192490" cy="67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311699" y="1422725"/>
            <a:ext cx="8426947" cy="134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16010" indent="-172906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  <a:defRPr sz="1300">
                <a:latin typeface="Open Sans"/>
                <a:ea typeface="Open Sans"/>
                <a:cs typeface="Open Sans"/>
              </a:defRPr>
            </a:lvl1pPr>
          </a:lstStyle>
          <a:p>
            <a:r>
              <a:rPr lang="ru-RU" dirty="0">
                <a:sym typeface="Open Sans"/>
              </a:rPr>
              <a:t>Потенциальные клиенты</a:t>
            </a:r>
          </a:p>
          <a:p>
            <a:r>
              <a:rPr lang="ru-RU" dirty="0">
                <a:sym typeface="Open Sans"/>
              </a:rPr>
              <a:t>Рынки, на которых потенциально может быть реализован проект</a:t>
            </a:r>
          </a:p>
          <a:p>
            <a:r>
              <a:rPr lang="ru-RU" dirty="0">
                <a:sym typeface="Open Sans"/>
              </a:rPr>
              <a:t>Оценка объема рынка (рекомендуем по модели </a:t>
            </a:r>
            <a:r>
              <a:rPr lang="en-US" dirty="0">
                <a:sym typeface="Open Sans"/>
              </a:rPr>
              <a:t>TAM, SAM, SOM</a:t>
            </a:r>
            <a:r>
              <a:rPr lang="ru-RU" dirty="0">
                <a:sym typeface="Open Sans"/>
              </a:rPr>
              <a:t>) , его динамики, позиционирования проекта на нем, в том числе зарубежного (например, дружественные страны)</a:t>
            </a:r>
          </a:p>
        </p:txBody>
      </p:sp>
      <p:sp>
        <p:nvSpPr>
          <p:cNvPr id="132" name="Google Shape;132;p20"/>
          <p:cNvSpPr txBox="1"/>
          <p:nvPr/>
        </p:nvSpPr>
        <p:spPr>
          <a:xfrm>
            <a:off x="311700" y="3415225"/>
            <a:ext cx="7939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-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 четко понимаете, на каких заказчиков ориентирован продукт и какую долю рынка можете занять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647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Параметры рынка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11702" y="3056432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5667615D-ED23-45C0-B3FD-1299B3F28B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11700" y="1422724"/>
            <a:ext cx="8775739" cy="186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90799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-RU" dirty="0">
                <a:sym typeface="Open Sans"/>
              </a:rPr>
              <a:t>История и динамика развития проекта</a:t>
            </a:r>
          </a:p>
          <a:p>
            <a:r>
              <a:rPr lang="ru-RU" dirty="0">
                <a:sym typeface="Open Sans"/>
              </a:rPr>
              <a:t>Привлеченное венчурное/иное финансирование</a:t>
            </a:r>
          </a:p>
          <a:p>
            <a:r>
              <a:rPr lang="ru-RU" dirty="0">
                <a:sym typeface="Open Sans"/>
              </a:rPr>
              <a:t>Участие в программах институтов развития, других акселерационных программах и программах поддержки</a:t>
            </a:r>
          </a:p>
          <a:p>
            <a:r>
              <a:rPr lang="ru-RU" dirty="0">
                <a:sym typeface="Open Sans"/>
              </a:rPr>
              <a:t>Планы по дальнейшему развитию в части, например, исследований и разработок, организационного развития и плана по найму, защиты интеллектуальной собственности, привлечения инвестиций, маркетинга, продаж, продвижения</a:t>
            </a:r>
          </a:p>
          <a:p>
            <a:endParaRPr lang="ru-RU" dirty="0">
              <a:sym typeface="Open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11701" y="3461114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11700" y="3820576"/>
            <a:ext cx="7939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Компания развивается и активна на рынке</a:t>
            </a:r>
          </a:p>
          <a:p>
            <a:pPr marL="190799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 компании есть четкий план по дальнейшему развитию проекта</a:t>
            </a: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53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11701" y="1017725"/>
            <a:ext cx="35361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A5256A3F-EA74-4D22-976F-6F9871FBCB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Команда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311699" y="3504084"/>
            <a:ext cx="8896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799" marR="0" lvl="0" indent="-14766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5"/>
              <a:buFont typeface="Open Sans"/>
              <a:buChar char="✔"/>
            </a:pP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 </a:t>
            </a: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ас есть все необходимые компетенции</a:t>
            </a:r>
            <a:endParaRPr sz="1305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666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5"/>
              <a:buFont typeface="Open Sans"/>
              <a:buChar char="✔"/>
            </a:pP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ы може</a:t>
            </a: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</a:t>
            </a:r>
            <a:r>
              <a:rPr lang="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сделать то, что предлагае</a:t>
            </a:r>
            <a:r>
              <a:rPr lang="ru-RU" sz="1305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</a:t>
            </a:r>
            <a:endParaRPr sz="1305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SzPts val="935"/>
              <a:buNone/>
            </a:pPr>
            <a:endParaRPr sz="1305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64799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305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64799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SzPts val="935"/>
              <a:buNone/>
            </a:pPr>
            <a:endParaRPr sz="1305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11701" y="1017725"/>
            <a:ext cx="3608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311699" y="1422725"/>
            <a:ext cx="7465413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Фото, ФИО 4-5 ключевых участников вашей команды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Роль каждого из них в проекте (разработчик, консультант, продавец и т.д.)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Ключевой опыт каждого тезисно и в контексте проекта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lvl="0" indent="-147507" algn="l" rtl="0">
              <a:lnSpc>
                <a:spcPct val="80000"/>
              </a:lnSpc>
              <a:spcBef>
                <a:spcPts val="664"/>
              </a:spcBef>
              <a:spcAft>
                <a:spcPts val="0"/>
              </a:spcAft>
              <a:buSzPts val="1303"/>
              <a:buFont typeface="Open Sans"/>
              <a:buChar char="✔"/>
            </a:pPr>
            <a:r>
              <a:rPr lang="ru" sz="1302" dirty="0">
                <a:latin typeface="Open Sans"/>
                <a:ea typeface="Open Sans"/>
                <a:cs typeface="Open Sans"/>
                <a:sym typeface="Open Sans"/>
              </a:rPr>
              <a:t>Внешние советники, консультанты, менторы (если есть)</a:t>
            </a:r>
            <a:endParaRPr sz="1302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311701" y="3055738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3;p17">
            <a:extLst>
              <a:ext uri="{FF2B5EF4-FFF2-40B4-BE49-F238E27FC236}">
                <a16:creationId xmlns:a16="http://schemas.microsoft.com/office/drawing/2014/main" id="{D4607FE2-9B6F-486B-9141-DBC5CB577D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7885522" y="3824675"/>
            <a:ext cx="1258478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311700" y="1422725"/>
            <a:ext cx="8520600" cy="22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90799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Цель </a:t>
            </a:r>
            <a:r>
              <a:rPr lang="ru-RU" dirty="0">
                <a:sym typeface="Open Sans"/>
              </a:rPr>
              <a:t>предложения</a:t>
            </a:r>
            <a:r>
              <a:rPr lang="ru" dirty="0">
                <a:sym typeface="Open Sans"/>
              </a:rPr>
              <a:t>: что именно, кому </a:t>
            </a:r>
            <a:r>
              <a:rPr lang="ru-RU" dirty="0">
                <a:sym typeface="Open Sans"/>
              </a:rPr>
              <a:t>и зачем</a:t>
            </a:r>
            <a:r>
              <a:rPr lang="ru" dirty="0">
                <a:sym typeface="Open Sans"/>
              </a:rPr>
              <a:t> вы предлагаете</a:t>
            </a:r>
            <a:endParaRPr dirty="0">
              <a:sym typeface="Open Sans"/>
            </a:endParaRPr>
          </a:p>
          <a:p>
            <a:r>
              <a:rPr lang="ru" dirty="0">
                <a:sym typeface="Open Sans"/>
              </a:rPr>
              <a:t>План пилотного проекта или работы (таймлайн: основные вехи с датами, основные показатели эффективности, потребности и задачи)</a:t>
            </a:r>
            <a:endParaRPr dirty="0">
              <a:sym typeface="Open Sans"/>
            </a:endParaRPr>
          </a:p>
          <a:p>
            <a:r>
              <a:rPr lang="ru" dirty="0">
                <a:sym typeface="Open Sans"/>
              </a:rPr>
              <a:t>Метрики успеха, экономические выгоды, которые получит индустриальный партнер</a:t>
            </a:r>
            <a:endParaRPr dirty="0">
              <a:sym typeface="Open Sans"/>
            </a:endParaRPr>
          </a:p>
          <a:p>
            <a:r>
              <a:rPr lang="ru" dirty="0">
                <a:sym typeface="Open Sans"/>
              </a:rPr>
              <a:t>Бизнес-модель сотрудничества с индустриальными партнерами </a:t>
            </a:r>
            <a:r>
              <a:rPr lang="en-US" dirty="0" err="1">
                <a:sym typeface="Open Sans"/>
              </a:rPr>
              <a:t>GreenTech</a:t>
            </a:r>
            <a:r>
              <a:rPr lang="ru" dirty="0">
                <a:sym typeface="Open Sans"/>
              </a:rPr>
              <a:t> </a:t>
            </a:r>
            <a:endParaRPr dirty="0">
              <a:sym typeface="Open Sans Medium"/>
            </a:endParaRPr>
          </a:p>
          <a:p>
            <a:r>
              <a:rPr lang="ru" dirty="0">
                <a:sym typeface="Open Sans"/>
              </a:rPr>
              <a:t>Ресурсы и бюджет: что необходимо от индустриального партнера </a:t>
            </a:r>
            <a:r>
              <a:rPr lang="en-US" dirty="0" err="1">
                <a:sym typeface="Open Sans"/>
              </a:rPr>
              <a:t>GreenTech</a:t>
            </a:r>
            <a:r>
              <a:rPr lang="ru" dirty="0">
                <a:sym typeface="Open Sans"/>
              </a:rPr>
              <a:t>, чтобы начать работать с вами</a:t>
            </a:r>
            <a:endParaRPr dirty="0">
              <a:sym typeface="Open Sans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9301" y="79025"/>
            <a:ext cx="1517725" cy="6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311701" y="3390413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11700" y="3749875"/>
            <a:ext cx="7939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Понятные результаты пилота и экономическая выгода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Понятный следующий шаг для начала работы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необходимо от индустриального партнера и модель сотрудничества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53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Предложение </a:t>
            </a: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заказчику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11701" y="1017725"/>
            <a:ext cx="35361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Контакты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11701" y="1017725"/>
            <a:ext cx="3608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937369" y="3824675"/>
            <a:ext cx="1206631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11698" y="1377201"/>
            <a:ext cx="7729365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ФИО, номер телефона, почта контактного лица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Ссылка на сайт проекта, страницы в социальных сетях, приложения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QR-code на ваш сайт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" marR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26000" marR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3;p17">
            <a:extLst>
              <a:ext uri="{FF2B5EF4-FFF2-40B4-BE49-F238E27FC236}">
                <a16:creationId xmlns:a16="http://schemas.microsoft.com/office/drawing/2014/main" id="{D4607FE2-9B6F-486B-9141-DBC5CB577D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72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/>
        </p:nvSpPr>
        <p:spPr>
          <a:xfrm>
            <a:off x="8251500" y="3824675"/>
            <a:ext cx="892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05800" y="838125"/>
            <a:ext cx="48087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Правила оформления итоговой презентации</a:t>
            </a:r>
            <a:endParaRPr sz="33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450" y="4460637"/>
            <a:ext cx="1373101" cy="3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3;p17">
            <a:extLst>
              <a:ext uri="{FF2B5EF4-FFF2-40B4-BE49-F238E27FC236}">
                <a16:creationId xmlns:a16="http://schemas.microsoft.com/office/drawing/2014/main" id="{E986C56F-A7BC-4E39-A5B1-55EFCF106D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152" r="-329"/>
          <a:stretch/>
        </p:blipFill>
        <p:spPr>
          <a:xfrm>
            <a:off x="7010150" y="4334491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фразы вычитаны «до запятой», все блоки текста и картинки выровнены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Одинаковая структура слайдов, на каждом выделена ключевая информация / мысль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Одинаковый крупный шрифт (от 20 размера), НЕ ПИСАТЬ ЗАГЛАВНЫМИ БУКВАМИ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одном слайде не более 3 цветов и видов написания (выделение, размер, цвет)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 отвлекайте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экспертов</a:t>
            </a: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анимацией слайдов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Одинаковые сокращения г./год, т.руб/тыс.руб; формат дат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цифры на одном слайде в одинаковой размерности (без десятичных): 0 руб.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фразы, которые можно сократить без потери смысла,  сокращайте. Выдавайте саму суть.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Оформление и дизайн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oogle Shape;103;p17">
            <a:extLst>
              <a:ext uri="{FF2B5EF4-FFF2-40B4-BE49-F238E27FC236}">
                <a16:creationId xmlns:a16="http://schemas.microsoft.com/office/drawing/2014/main" id="{7F45A6D6-5045-41F8-A2B5-0A341CFEDA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Фокусы и основные акценты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311700" y="1195650"/>
            <a:ext cx="8156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endParaRPr sz="13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Решение проблемы индустриального партнера – основа всей презентации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и кто получит в результате проекта – измеримый эффект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вы будете делать и как это повлияет на решение проблемы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 счет чего вы достигаете эффекта, как он измеряется, почему его нельзя достичь иначе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Почему именно вы?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вы хотите сделать и с кем конкретно из партнеров, что нужно для этого?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Акценты на ключевых слайдах*: проблема, решение, успешные кейсы, предложение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Детальная информация идет в приложение (после основных слайдов)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70AD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rgbClr val="70AD47"/>
                </a:solidFill>
                <a:latin typeface="Open Sans"/>
                <a:ea typeface="Open Sans"/>
                <a:cs typeface="Open Sans"/>
                <a:sym typeface="Open Sans"/>
              </a:rPr>
              <a:t>ВАЖНО: </a:t>
            </a:r>
            <a: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Последовательность слайдов задает логику и обеспечивает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восприятия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Google Shape;103;p17">
            <a:extLst>
              <a:ext uri="{FF2B5EF4-FFF2-40B4-BE49-F238E27FC236}">
                <a16:creationId xmlns:a16="http://schemas.microsoft.com/office/drawing/2014/main" id="{76C53574-C359-40E0-9D78-DD0B1FC697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933775" y="610275"/>
            <a:ext cx="3000000" cy="76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80" b="1">
                <a:solidFill>
                  <a:schemeClr val="lt1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Важно!</a:t>
            </a:r>
            <a:endParaRPr b="1">
              <a:solidFill>
                <a:schemeClr val="lt1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217425" y="1376775"/>
            <a:ext cx="7273800" cy="251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Обратите внимание на общий вид (дизайн) презентации. </a:t>
            </a: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Если у вас есть свой фирменный дизайн, то обновите его под стиль вашего проекта.</a:t>
            </a: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Структура презентации (кол-во слайдов и их названия) должны соответствовать требованиям - 11 слайдов. </a:t>
            </a:r>
            <a:br>
              <a:rPr lang="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89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Можно добавлять дополнительные материалы в приложение</a:t>
            </a:r>
            <a:endParaRPr sz="189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Структура презентации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761200" y="4571225"/>
            <a:ext cx="8250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Важно: </a:t>
            </a:r>
            <a:r>
              <a:rPr lang="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сохранить рекомендованную структуру и последовательность слайдов.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486525" y="1236363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86525" y="191647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486525" y="259657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486525" y="327667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86525" y="4006225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4784773" y="1229694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784773" y="1765211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057400" y="120862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ТИТУЛЬНЫЙ СЛАЙД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057400" y="188872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ПРОБЛЕМА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57400" y="2568813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РЕШЕНИЕ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503532" y="173919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ПАРАМЕТРЫ РЫНКА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057400" y="3191462"/>
            <a:ext cx="35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ИННОВАЦИОННОСТЬ ТЕХНОЛОГИИ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503532" y="1201956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КОНКУРЕНТЫ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503532" y="3420065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ПРЕДЛОЖЕНИЕ </a:t>
            </a: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ЗАКАЗЧИКУ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784773" y="2339583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1900" b="1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503532" y="2290021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88;p16">
            <a:extLst>
              <a:ext uri="{FF2B5EF4-FFF2-40B4-BE49-F238E27FC236}">
                <a16:creationId xmlns:a16="http://schemas.microsoft.com/office/drawing/2014/main" id="{4160EF9B-A95B-4AEA-A37A-6680D4ACB054}"/>
              </a:ext>
            </a:extLst>
          </p:cNvPr>
          <p:cNvSpPr txBox="1"/>
          <p:nvPr/>
        </p:nvSpPr>
        <p:spPr>
          <a:xfrm>
            <a:off x="1010125" y="3973412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ЭФФЕКТЫ ОТ ВНЕДРЕНИЯ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93;p16">
            <a:extLst>
              <a:ext uri="{FF2B5EF4-FFF2-40B4-BE49-F238E27FC236}">
                <a16:creationId xmlns:a16="http://schemas.microsoft.com/office/drawing/2014/main" id="{6062EA33-79AE-40AC-BB7C-A1C342AF127D}"/>
              </a:ext>
            </a:extLst>
          </p:cNvPr>
          <p:cNvSpPr/>
          <p:nvPr/>
        </p:nvSpPr>
        <p:spPr>
          <a:xfrm>
            <a:off x="4784773" y="2889792"/>
            <a:ext cx="425100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1900" b="1" dirty="0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94;p16">
            <a:extLst>
              <a:ext uri="{FF2B5EF4-FFF2-40B4-BE49-F238E27FC236}">
                <a16:creationId xmlns:a16="http://schemas.microsoft.com/office/drawing/2014/main" id="{02AD1641-9DC8-4BB5-B26C-D036762EA991}"/>
              </a:ext>
            </a:extLst>
          </p:cNvPr>
          <p:cNvSpPr txBox="1"/>
          <p:nvPr/>
        </p:nvSpPr>
        <p:spPr>
          <a:xfrm>
            <a:off x="5503532" y="2840230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КОМАНДА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93;p16">
            <a:extLst>
              <a:ext uri="{FF2B5EF4-FFF2-40B4-BE49-F238E27FC236}">
                <a16:creationId xmlns:a16="http://schemas.microsoft.com/office/drawing/2014/main" id="{D957B658-2C6C-4F8F-BC82-9A8C9A01A9A5}"/>
              </a:ext>
            </a:extLst>
          </p:cNvPr>
          <p:cNvSpPr/>
          <p:nvPr/>
        </p:nvSpPr>
        <p:spPr>
          <a:xfrm>
            <a:off x="4784772" y="3454144"/>
            <a:ext cx="513091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1900" b="1" dirty="0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" name="Google Shape;92;p16">
            <a:extLst>
              <a:ext uri="{FF2B5EF4-FFF2-40B4-BE49-F238E27FC236}">
                <a16:creationId xmlns:a16="http://schemas.microsoft.com/office/drawing/2014/main" id="{BB71377C-9AD7-401E-838E-3DE16F3D644B}"/>
              </a:ext>
            </a:extLst>
          </p:cNvPr>
          <p:cNvSpPr txBox="1"/>
          <p:nvPr/>
        </p:nvSpPr>
        <p:spPr>
          <a:xfrm>
            <a:off x="5503532" y="3979682"/>
            <a:ext cx="35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КОНТАКТЫ</a:t>
            </a:r>
            <a:endParaRPr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93;p16">
            <a:extLst>
              <a:ext uri="{FF2B5EF4-FFF2-40B4-BE49-F238E27FC236}">
                <a16:creationId xmlns:a16="http://schemas.microsoft.com/office/drawing/2014/main" id="{D98CFDD5-5A75-468D-9D0C-F44F11761C96}"/>
              </a:ext>
            </a:extLst>
          </p:cNvPr>
          <p:cNvSpPr/>
          <p:nvPr/>
        </p:nvSpPr>
        <p:spPr>
          <a:xfrm>
            <a:off x="4784772" y="4013761"/>
            <a:ext cx="513091" cy="40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50B0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50B05B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1900" b="1" dirty="0">
              <a:solidFill>
                <a:srgbClr val="50B0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4274350" y="1201475"/>
            <a:ext cx="526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проекта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753625" y="2049525"/>
            <a:ext cx="5184000" cy="14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проекта – суть решения/ продукта/ технологии</a:t>
            </a:r>
            <a:endParaRPr sz="2000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Направление, к которому относится проект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1074656" y="2373905"/>
            <a:ext cx="2283879" cy="1109700"/>
          </a:xfrm>
          <a:prstGeom prst="rect">
            <a:avLst/>
          </a:prstGeom>
          <a:noFill/>
          <a:ln w="12700" cap="flat" cmpd="sng">
            <a:solidFill>
              <a:srgbClr val="00B3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3"/>
              <a:buFont typeface="Arial"/>
              <a:buNone/>
            </a:pPr>
            <a:r>
              <a:rPr lang="ru" sz="2143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Логотип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3"/>
              <a:buFont typeface="Arial"/>
              <a:buNone/>
            </a:pPr>
            <a:r>
              <a:rPr lang="ru" sz="2143" dirty="0">
                <a:latin typeface="Open Sans Light"/>
                <a:ea typeface="Open Sans Light"/>
                <a:cs typeface="Open Sans Light"/>
                <a:sym typeface="Open Sans Light"/>
              </a:rPr>
              <a:t>Фото </a:t>
            </a:r>
            <a:r>
              <a:rPr lang="ru-RU" sz="2143" dirty="0">
                <a:latin typeface="Open Sans Light"/>
                <a:ea typeface="Open Sans Light"/>
                <a:cs typeface="Open Sans Light"/>
                <a:sym typeface="Open Sans Light"/>
              </a:rPr>
              <a:t>проекта</a:t>
            </a:r>
            <a:endParaRPr sz="2143" i="0" u="none" strike="noStrike" cap="none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00" b="1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Титульный слайд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Open Sans"/>
                <a:ea typeface="Open Sans"/>
                <a:cs typeface="Open Sans"/>
                <a:sym typeface="Open Sans"/>
              </a:rPr>
              <a:t>Проблема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11700" y="3551902"/>
            <a:ext cx="74322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 разбираетесь в проблеме и хорошо понимаете о чем говори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те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Проблема актуальна и важна для 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индустриального партнера,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вы решаете именно ее, а не в целом «за экологию»</a:t>
            </a: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, «за оптимизацию», «за улучшение»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0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311702" y="3193113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11701" y="1422729"/>
            <a:ext cx="91950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Какую проблему решает ваш продукт/технология?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Как он связан с темой G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</a:rPr>
              <a:t>reenTech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, на которую вы пода</a:t>
            </a:r>
            <a:r>
              <a:rPr lang="ru-RU" sz="1300" dirty="0" err="1">
                <a:latin typeface="Open Sans"/>
                <a:ea typeface="Open Sans"/>
                <a:cs typeface="Open Sans"/>
                <a:sym typeface="Open Sans"/>
              </a:rPr>
              <a:t>ете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 заявку?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В какой отрасли/сферы, для кого из партнеров G</a:t>
            </a:r>
            <a:r>
              <a:rPr lang="en-US" sz="1300" dirty="0" err="1">
                <a:latin typeface="Open Sans"/>
                <a:ea typeface="Open Sans"/>
                <a:cs typeface="Open Sans"/>
                <a:sym typeface="Open Sans"/>
              </a:rPr>
              <a:t>reenTech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 проблема актуальна? 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В каких единицах и цифрах выражается проблема (кВт/ч, тонны, млн руб.) 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300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Почему для решения проблемы недостаточно/не эффективны существующие решения? </a:t>
            </a:r>
            <a:br>
              <a:rPr lang="ru" sz="1300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300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Как эта проблема будет меняться в перспективе 1-3-5-10 лет? 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D4796143-72C9-488B-9B40-09FD992363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Решение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11701" y="1366171"/>
            <a:ext cx="91950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Название и краткое описание вашего продукта понятным языком (технология на отдельном слайде)</a:t>
            </a:r>
          </a:p>
          <a:p>
            <a:pPr marL="216010" indent="-172906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В каком объеме вы можете решить проблему?</a:t>
            </a: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Ключевые характеристики и полезность продукта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Как ваше решение может быть внедрено и чем будет полезно индустриальному партнеру?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11700" y="3415218"/>
            <a:ext cx="7548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Ваш продукт решает проблему и решает ее значимо и экономич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ески 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измеримо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Решение проблемы - это именно ваш продукт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Вы понимаете, как работает ваш бизнес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11702" y="3056432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0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8458DAC2-A879-4C87-AC8D-186233109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7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Уникальность/инновационность </a:t>
            </a:r>
            <a:br>
              <a:rPr lang="ru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технологии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11700" y="1686673"/>
            <a:ext cx="8520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4400" lvl="0" indent="-1509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Описание сути технологии и ее отличия от других подходов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4400" lvl="0" indent="-1509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чем базируется ваше решение – самое главное</a:t>
            </a:r>
          </a:p>
          <a:p>
            <a:pPr marL="194400" indent="-1509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Какая интеллектуальная собственность уже оформлена</a:t>
            </a:r>
          </a:p>
          <a:p>
            <a:pPr marL="194400" lvl="0" indent="-1509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Какие ресурсы для доработки или мощности для реализации есть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11699" y="3415214"/>
            <a:ext cx="88962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Ваше решение является уникальным, вы понимаете эту технологию лучше всех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Решить проблему таким образом можете только вы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Подтвердить инновационность технологии наличием патентов или другими документами, </a:t>
            </a:r>
            <a:br>
              <a:rPr lang="ru" sz="13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подтверждающими уникальность</a:t>
            </a: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11701" y="1281673"/>
            <a:ext cx="32694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311701" y="3057788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84428E0A-78F8-4A12-BBD4-798E73F5DF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Эффекты от внедрения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11701" y="1366171"/>
            <a:ext cx="91950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16010" marR="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Ч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ем </a:t>
            </a: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проект 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будет полез</a:t>
            </a:r>
            <a:r>
              <a:rPr lang="ru-RU" sz="1300" dirty="0" err="1">
                <a:latin typeface="Open Sans"/>
                <a:ea typeface="Open Sans"/>
                <a:cs typeface="Open Sans"/>
                <a:sym typeface="Open Sans"/>
              </a:rPr>
              <a:t>ен</a:t>
            </a: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 индустриальному партнеру?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Дополнительные эффекты: технологические, организационные, экологические</a:t>
            </a:r>
            <a:endParaRPr sz="13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Обязательно указать цифры экономического и/или экологического эффекта и способ его расчета</a:t>
            </a:r>
          </a:p>
          <a:p>
            <a:pPr marL="190799" lvl="0" indent="-147349">
              <a:lnSpc>
                <a:spcPct val="90000"/>
              </a:lnSpc>
              <a:spcBef>
                <a:spcPts val="664"/>
              </a:spcBef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Продемонстрируйте ваши успешные кейсы</a:t>
            </a:r>
          </a:p>
          <a:p>
            <a:pPr marL="216010" lvl="0" indent="-172906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11700" y="3396365"/>
            <a:ext cx="7790638" cy="135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" sz="1300" dirty="0">
                <a:latin typeface="Open Sans"/>
                <a:ea typeface="Open Sans"/>
                <a:cs typeface="Open Sans"/>
                <a:sym typeface="Open Sans"/>
              </a:rPr>
              <a:t>К какому экономическому эффекту приведет внедрение технологии на предприятии индустриального партнера?</a:t>
            </a: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SzPts val="1300"/>
              <a:buFont typeface="Open Sans"/>
              <a:buChar char="✔"/>
            </a:pPr>
            <a:r>
              <a:rPr lang="ru-RU" sz="1300" dirty="0">
                <a:latin typeface="Open Sans"/>
                <a:ea typeface="Open Sans"/>
                <a:cs typeface="Open Sans"/>
                <a:sym typeface="Open Sans"/>
              </a:rPr>
              <a:t>У вас есть опыт работы по данному проекту с заказчиками, получены конкретные результаты</a:t>
            </a:r>
            <a:endParaRPr lang="ru"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11702" y="1017723"/>
            <a:ext cx="2954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11702" y="3037580"/>
            <a:ext cx="4210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8251500" y="3824675"/>
            <a:ext cx="892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 dirty="0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00" dirty="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8458DAC2-A879-4C87-AC8D-186233109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Open Sans"/>
                <a:ea typeface="Open Sans"/>
                <a:cs typeface="Open Sans"/>
                <a:sym typeface="Open Sans"/>
              </a:rPr>
              <a:t>К</a:t>
            </a:r>
            <a:r>
              <a:rPr lang="ru" b="1" dirty="0">
                <a:latin typeface="Open Sans"/>
                <a:ea typeface="Open Sans"/>
                <a:cs typeface="Open Sans"/>
                <a:sym typeface="Open Sans"/>
              </a:rPr>
              <a:t>онкуренты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11700" y="1425536"/>
            <a:ext cx="10440900" cy="15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Назвать основных конкурентов или альтернативные решения проблемы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Укажите явно ваши ключевые 3-5 преимуществ по сравнению с альтернативами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Визуально показать сравнение в виде компактной таблицы или графиков</a:t>
            </a:r>
            <a:endParaRPr sz="130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Сравнение проводить </a:t>
            </a:r>
            <a:r>
              <a:rPr lang="ru-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</a:t>
            </a:r>
            <a: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цифровых значениях, а не «лучше» - «хуже» </a:t>
            </a:r>
            <a:br>
              <a:rPr lang="ru" sz="130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100" i="0" u="none" strike="noStrike" cap="none" dirty="0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Показать не только российские аналоги</a:t>
            </a:r>
            <a:endParaRPr sz="1100" i="0" u="none" strike="noStrike" cap="none" dirty="0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311700" y="3415225"/>
            <a:ext cx="7939800" cy="15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0799" marR="0" lvl="0" indent="-1473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 хорошо знаете своих конкурентов и понимаете ваши ключевые преимущества</a:t>
            </a:r>
            <a:endParaRPr sz="13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90799" marR="0" lvl="0" indent="-147349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Char char="✔"/>
            </a:pPr>
            <a:r>
              <a:rPr lang="ru" sz="130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Именно ваши ключевые преимущества позволят решить проблему эффективно</a:t>
            </a:r>
            <a:endParaRPr sz="13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311701" y="1017725"/>
            <a:ext cx="35361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НА СЛАЙДЕ: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8251500" y="3824675"/>
            <a:ext cx="892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 b="1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00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11701" y="3057788"/>
            <a:ext cx="47118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2800"/>
              <a:buFont typeface="Arial"/>
              <a:buNone/>
            </a:pPr>
            <a:r>
              <a:rPr lang="ru" sz="1900" i="0" u="none" strike="noStrike" cap="none">
                <a:solidFill>
                  <a:srgbClr val="50B05B"/>
                </a:solidFill>
                <a:latin typeface="Open Sans"/>
                <a:ea typeface="Open Sans"/>
                <a:cs typeface="Open Sans"/>
                <a:sym typeface="Open Sans"/>
              </a:rPr>
              <a:t>ВАЖНО ДОНЕСТИ:</a:t>
            </a:r>
            <a:endParaRPr sz="1900" i="0" u="none" strike="noStrike" cap="none">
              <a:solidFill>
                <a:srgbClr val="50B0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103;p17">
            <a:extLst>
              <a:ext uri="{FF2B5EF4-FFF2-40B4-BE49-F238E27FC236}">
                <a16:creationId xmlns:a16="http://schemas.microsoft.com/office/drawing/2014/main" id="{61989D6B-44E4-4F5A-B639-3A5B924ECC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152" r="-329"/>
          <a:stretch/>
        </p:blipFill>
        <p:spPr>
          <a:xfrm>
            <a:off x="7489301" y="216816"/>
            <a:ext cx="1522724" cy="51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1104</Words>
  <Application>Microsoft Office PowerPoint</Application>
  <PresentationFormat>Экран (16:9)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Jost</vt:lpstr>
      <vt:lpstr>Open Sans Medium</vt:lpstr>
      <vt:lpstr>Open Sans</vt:lpstr>
      <vt:lpstr>Nunito</vt:lpstr>
      <vt:lpstr>Open Sans Light</vt:lpstr>
      <vt:lpstr>Simple Light</vt:lpstr>
      <vt:lpstr>Презентация PowerPoint</vt:lpstr>
      <vt:lpstr>Презентация PowerPoint</vt:lpstr>
      <vt:lpstr>Структура презентации</vt:lpstr>
      <vt:lpstr>Титульный слайд</vt:lpstr>
      <vt:lpstr>Проблема</vt:lpstr>
      <vt:lpstr>Решение</vt:lpstr>
      <vt:lpstr>Уникальность/инновационность  технологии</vt:lpstr>
      <vt:lpstr>Эффекты от внедрения</vt:lpstr>
      <vt:lpstr>Конкуренты</vt:lpstr>
      <vt:lpstr>Параметры рынка</vt:lpstr>
      <vt:lpstr>Ресурсы</vt:lpstr>
      <vt:lpstr>Команда</vt:lpstr>
      <vt:lpstr>Предложение заказчику</vt:lpstr>
      <vt:lpstr>Контакты</vt:lpstr>
      <vt:lpstr>Презентация PowerPoint</vt:lpstr>
      <vt:lpstr>Оформление и дизайн</vt:lpstr>
      <vt:lpstr>Фокусы и основные акценты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Polishuk Maria</dc:creator>
  <cp:lastModifiedBy>Polishuk Maria</cp:lastModifiedBy>
  <cp:revision>4</cp:revision>
  <dcterms:modified xsi:type="dcterms:W3CDTF">2024-08-29T14:14:51Z</dcterms:modified>
</cp:coreProperties>
</file>