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71" r:id="rId7"/>
    <p:sldId id="263" r:id="rId8"/>
    <p:sldId id="261" r:id="rId9"/>
    <p:sldId id="264" r:id="rId10"/>
    <p:sldId id="262" r:id="rId11"/>
    <p:sldId id="265" r:id="rId12"/>
    <p:sldId id="266" r:id="rId13"/>
    <p:sldId id="273" r:id="rId14"/>
    <p:sldId id="274" r:id="rId15"/>
    <p:sldId id="272" r:id="rId16"/>
    <p:sldId id="267" r:id="rId17"/>
    <p:sldId id="269" r:id="rId18"/>
    <p:sldId id="270" r:id="rId19"/>
  </p:sldIdLst>
  <p:sldSz cx="9144000" cy="5143500" type="screen16x9"/>
  <p:notesSz cx="6858000" cy="9144000"/>
  <p:embeddedFontLst>
    <p:embeddedFont>
      <p:font typeface="Jost" panose="020B0604020202020204" charset="-52"/>
      <p:regular r:id="rId21"/>
      <p:bold r:id="rId22"/>
      <p:italic r:id="rId23"/>
      <p:boldItalic r:id="rId24"/>
    </p:embeddedFont>
    <p:embeddedFont>
      <p:font typeface="Nunito" panose="020B0604020202020204" charset="-52"/>
      <p:regular r:id="rId25"/>
      <p:bold r:id="rId26"/>
      <p:italic r:id="rId27"/>
      <p:boldItalic r:id="rId28"/>
    </p:embeddedFont>
    <p:embeddedFont>
      <p:font typeface="Open Sans" panose="020B0604020202020204" charset="0"/>
      <p:regular r:id="rId29"/>
      <p:bold r:id="rId30"/>
      <p:italic r:id="rId31"/>
      <p:boldItalic r:id="rId32"/>
    </p:embeddedFont>
    <p:embeddedFont>
      <p:font typeface="Open Sans Light" panose="020B0604020202020204" charset="0"/>
      <p:regular r:id="rId33"/>
      <p:bold r:id="rId34"/>
      <p:italic r:id="rId35"/>
      <p:boldItalic r:id="rId36"/>
    </p:embeddedFont>
    <p:embeddedFont>
      <p:font typeface="Open Sans Medium" panose="020B0604020202020204" charset="0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30" d="100"/>
          <a:sy n="230" d="100"/>
        </p:scale>
        <p:origin x="134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9ab00cefd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9ab00cefd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9d0177200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9d0177200d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9ab00cefd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9ab00cefd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9ab00cefd1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9ab00cefd1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! акцент на регион НН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9ab00cefd1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9ab00cefd1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62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9ab00cefd1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9ab00cefd1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Патенты и подтверждение этой уникальности.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9ab00cefd1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9ab00cefd1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9ab00cefd1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9ab00cefd1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! оцифрованная таблица с конкурентами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9ab00cefd1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9ab00cefd1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9ab00cefd1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9ab00cefd1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9d0177200d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29d0177200d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9ab00cefd1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9ab00cefd1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9ab00cefd1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9ab00cefd1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20541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9d0177200d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29d0177200d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28251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9ab00cefd1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9ab00cefd1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9ab00cefd1_0_4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29ab00cefd1_0_4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9ab00cefd1_0_4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29ab00cefd1_0_4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0199" y="944750"/>
            <a:ext cx="5712299" cy="2682225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4" name="Google Shape;64;p14"/>
          <p:cNvSpPr txBox="1"/>
          <p:nvPr/>
        </p:nvSpPr>
        <p:spPr>
          <a:xfrm>
            <a:off x="1362300" y="3728625"/>
            <a:ext cx="69102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Требования к презентации для </a:t>
            </a:r>
            <a:r>
              <a:rPr lang="ru-RU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заявки на участие </a:t>
            </a:r>
            <a:br>
              <a:rPr lang="ru-RU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ru-RU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в</a:t>
            </a:r>
            <a:r>
              <a:rPr lang="ru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программе «</a:t>
            </a:r>
            <a:r>
              <a:rPr lang="ru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reen</a:t>
            </a:r>
            <a:r>
              <a:rPr lang="ru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</a:t>
            </a:r>
            <a:r>
              <a:rPr lang="en-US" sz="20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ech</a:t>
            </a:r>
            <a:r>
              <a:rPr lang="ru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20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Устойчивое развитие 2026»</a:t>
            </a:r>
            <a:endParaRPr sz="2000" dirty="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39457" y="131219"/>
            <a:ext cx="846592" cy="3517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C018CA5-BFC6-4F5A-8E1A-02CD0300A967}"/>
              </a:ext>
            </a:extLst>
          </p:cNvPr>
          <p:cNvSpPr/>
          <p:nvPr/>
        </p:nvSpPr>
        <p:spPr>
          <a:xfrm>
            <a:off x="6198124" y="2571750"/>
            <a:ext cx="1192490" cy="6757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5A24744-AAFB-4DAD-B2B8-ED7A08B91E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43" y="131219"/>
            <a:ext cx="1227810" cy="3467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/>
        </p:nvSpPr>
        <p:spPr>
          <a:xfrm>
            <a:off x="2933775" y="610275"/>
            <a:ext cx="3000000" cy="766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780" b="1">
                <a:solidFill>
                  <a:schemeClr val="lt1"/>
                </a:solidFill>
                <a:highlight>
                  <a:srgbClr val="FF0000"/>
                </a:highlight>
                <a:latin typeface="Open Sans"/>
                <a:ea typeface="Open Sans"/>
                <a:cs typeface="Open Sans"/>
                <a:sym typeface="Open Sans"/>
              </a:rPr>
              <a:t>Важно!</a:t>
            </a:r>
            <a:endParaRPr b="1">
              <a:solidFill>
                <a:schemeClr val="lt1"/>
              </a:solidFill>
              <a:highlight>
                <a:srgbClr val="FF0000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1217425" y="1376775"/>
            <a:ext cx="7273800" cy="341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Обратите внимание на общий вид (дизайн) презентации. </a:t>
            </a:r>
            <a:endParaRPr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Если у вас есть свой фирменный дизайн, то обновите его под стиль вашего проекта.</a:t>
            </a:r>
            <a:endParaRPr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Структура презентации (кол-во слайдов и их названия) должны соответствовать требованиям - 11 </a:t>
            </a:r>
            <a:r>
              <a:rPr lang="ru-RU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блоков </a:t>
            </a:r>
            <a:r>
              <a:rPr lang="ru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слайдов (</a:t>
            </a:r>
            <a:r>
              <a:rPr lang="ru-RU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при острой необходимости один или несколько блоков шаблона можно разделить на 2 слайда для удобного размещения информации)</a:t>
            </a:r>
            <a:r>
              <a:rPr lang="ru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Если заявитель претендует </a:t>
            </a:r>
            <a:r>
              <a:rPr lang="ru-RU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как на внедрение в рамках направлений 1-6, так и на получение статуса резидента ОЭЗ «Зеленая Долина» (направление 7), то необходимо подать 2 заявки: для направлений 1-6 заполняется слайд 10, для направления 7 заполняется слайд 10*</a:t>
            </a:r>
            <a:r>
              <a:rPr lang="ru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br>
              <a:rPr lang="ru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ru-RU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Можно добавлять дополнительные материалы в приложение</a:t>
            </a:r>
            <a:endParaRPr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latin typeface="Open Sans"/>
                <a:ea typeface="Open Sans"/>
                <a:cs typeface="Open Sans"/>
                <a:sym typeface="Open Sans"/>
              </a:rPr>
              <a:t>Структура презентации </a:t>
            </a:r>
            <a:r>
              <a:rPr lang="ru-RU" b="1" dirty="0">
                <a:latin typeface="Open Sans"/>
                <a:ea typeface="Open Sans"/>
                <a:cs typeface="Open Sans"/>
                <a:sym typeface="Open Sans"/>
              </a:rPr>
              <a:t>по блокам </a:t>
            </a:r>
            <a:endParaRPr b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8" name="Google Shape;78;p16"/>
          <p:cNvSpPr txBox="1"/>
          <p:nvPr/>
        </p:nvSpPr>
        <p:spPr>
          <a:xfrm>
            <a:off x="761200" y="4571225"/>
            <a:ext cx="8250600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>
                <a:solidFill>
                  <a:srgbClr val="00B050"/>
                </a:solidFill>
                <a:latin typeface="Open Sans"/>
                <a:ea typeface="Open Sans"/>
                <a:cs typeface="Open Sans"/>
                <a:sym typeface="Open Sans"/>
              </a:rPr>
              <a:t>Важно: </a:t>
            </a:r>
            <a:r>
              <a:rPr lang="ru" sz="16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сохранить рекомендованную структуру и последовательность </a:t>
            </a:r>
            <a:r>
              <a:rPr lang="ru-RU" sz="16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блоков</a:t>
            </a:r>
            <a:r>
              <a:rPr lang="ru" sz="16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24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9" name="Google Shape;79;p16"/>
          <p:cNvSpPr/>
          <p:nvPr/>
        </p:nvSpPr>
        <p:spPr>
          <a:xfrm>
            <a:off x="486525" y="1188436"/>
            <a:ext cx="425100" cy="406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rgbClr val="50B0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>
                <a:solidFill>
                  <a:srgbClr val="50B05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endParaRPr sz="1900" b="1">
              <a:solidFill>
                <a:srgbClr val="50B05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0" name="Google Shape;80;p16"/>
          <p:cNvSpPr/>
          <p:nvPr/>
        </p:nvSpPr>
        <p:spPr>
          <a:xfrm>
            <a:off x="486525" y="1767370"/>
            <a:ext cx="425100" cy="406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rgbClr val="50B0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>
                <a:solidFill>
                  <a:srgbClr val="50B05B"/>
                </a:solidFill>
                <a:latin typeface="Nunito"/>
                <a:ea typeface="Nunito"/>
                <a:cs typeface="Nunito"/>
                <a:sym typeface="Nunito"/>
              </a:rPr>
              <a:t>2</a:t>
            </a:r>
            <a:endParaRPr sz="1900" b="1">
              <a:solidFill>
                <a:srgbClr val="50B05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1" name="Google Shape;81;p16"/>
          <p:cNvSpPr/>
          <p:nvPr/>
        </p:nvSpPr>
        <p:spPr>
          <a:xfrm>
            <a:off x="486525" y="2323238"/>
            <a:ext cx="425100" cy="406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rgbClr val="50B0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>
                <a:solidFill>
                  <a:srgbClr val="50B05B"/>
                </a:solidFill>
                <a:latin typeface="Nunito"/>
                <a:ea typeface="Nunito"/>
                <a:cs typeface="Nunito"/>
                <a:sym typeface="Nunito"/>
              </a:rPr>
              <a:t>3</a:t>
            </a:r>
            <a:endParaRPr sz="1900" b="1">
              <a:solidFill>
                <a:srgbClr val="50B05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2" name="Google Shape;82;p16"/>
          <p:cNvSpPr/>
          <p:nvPr/>
        </p:nvSpPr>
        <p:spPr>
          <a:xfrm>
            <a:off x="493728" y="2858715"/>
            <a:ext cx="425100" cy="406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rgbClr val="50B0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>
                <a:solidFill>
                  <a:srgbClr val="50B05B"/>
                </a:solidFill>
                <a:latin typeface="Nunito"/>
                <a:ea typeface="Nunito"/>
                <a:cs typeface="Nunito"/>
                <a:sym typeface="Nunito"/>
              </a:rPr>
              <a:t>4</a:t>
            </a:r>
            <a:endParaRPr sz="1900" b="1">
              <a:solidFill>
                <a:srgbClr val="50B05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3" name="Google Shape;83;p16"/>
          <p:cNvSpPr/>
          <p:nvPr/>
        </p:nvSpPr>
        <p:spPr>
          <a:xfrm>
            <a:off x="486525" y="3412001"/>
            <a:ext cx="425100" cy="406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rgbClr val="50B0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>
                <a:solidFill>
                  <a:srgbClr val="50B05B"/>
                </a:solidFill>
                <a:latin typeface="Nunito"/>
                <a:ea typeface="Nunito"/>
                <a:cs typeface="Nunito"/>
                <a:sym typeface="Nunito"/>
              </a:rPr>
              <a:t>5</a:t>
            </a:r>
            <a:endParaRPr sz="1900" b="1">
              <a:solidFill>
                <a:srgbClr val="50B05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4" name="Google Shape;84;p16"/>
          <p:cNvSpPr/>
          <p:nvPr/>
        </p:nvSpPr>
        <p:spPr>
          <a:xfrm>
            <a:off x="486525" y="3978941"/>
            <a:ext cx="425100" cy="406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rgbClr val="50B0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>
                <a:solidFill>
                  <a:srgbClr val="50B05B"/>
                </a:solidFill>
                <a:latin typeface="Nunito"/>
                <a:ea typeface="Nunito"/>
                <a:cs typeface="Nunito"/>
                <a:sym typeface="Nunito"/>
              </a:rPr>
              <a:t>6</a:t>
            </a:r>
            <a:endParaRPr sz="1900" b="1">
              <a:solidFill>
                <a:srgbClr val="50B05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5" name="Google Shape;85;p16"/>
          <p:cNvSpPr/>
          <p:nvPr/>
        </p:nvSpPr>
        <p:spPr>
          <a:xfrm>
            <a:off x="4784773" y="1188436"/>
            <a:ext cx="425100" cy="406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rgbClr val="50B0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>
                <a:solidFill>
                  <a:srgbClr val="50B05B"/>
                </a:solidFill>
                <a:latin typeface="Nunito"/>
                <a:ea typeface="Nunito"/>
                <a:cs typeface="Nunito"/>
                <a:sym typeface="Nunito"/>
              </a:rPr>
              <a:t>7</a:t>
            </a:r>
            <a:endParaRPr sz="1900" b="1">
              <a:solidFill>
                <a:srgbClr val="50B05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6" name="Google Shape;86;p16"/>
          <p:cNvSpPr txBox="1"/>
          <p:nvPr/>
        </p:nvSpPr>
        <p:spPr>
          <a:xfrm>
            <a:off x="1010125" y="1160686"/>
            <a:ext cx="3514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ТИТУЛЬНЫЙ СЛАЙД</a:t>
            </a:r>
            <a:endParaRPr sz="18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7" name="Google Shape;87;p16"/>
          <p:cNvSpPr txBox="1"/>
          <p:nvPr/>
        </p:nvSpPr>
        <p:spPr>
          <a:xfrm>
            <a:off x="1010125" y="1739620"/>
            <a:ext cx="3514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ПРОБЛЕМА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8" name="Google Shape;88;p16"/>
          <p:cNvSpPr txBox="1"/>
          <p:nvPr/>
        </p:nvSpPr>
        <p:spPr>
          <a:xfrm>
            <a:off x="1010125" y="2295488"/>
            <a:ext cx="3514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РЕШЕНИЕ</a:t>
            </a:r>
            <a:endParaRPr sz="18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9" name="Google Shape;89;p16"/>
          <p:cNvSpPr txBox="1"/>
          <p:nvPr/>
        </p:nvSpPr>
        <p:spPr>
          <a:xfrm>
            <a:off x="5417982" y="1160686"/>
            <a:ext cx="3514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ПАРАМЕТРЫ РЫНКА</a:t>
            </a:r>
            <a:endParaRPr sz="18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1010125" y="2830998"/>
            <a:ext cx="35145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ИННОВАЦИОННОСТЬ</a:t>
            </a:r>
            <a:endParaRPr sz="18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1" name="Google Shape;91;p16"/>
          <p:cNvSpPr txBox="1"/>
          <p:nvPr/>
        </p:nvSpPr>
        <p:spPr>
          <a:xfrm>
            <a:off x="1010125" y="3957892"/>
            <a:ext cx="3514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КОНКУРЕНТЫ</a:t>
            </a:r>
            <a:endParaRPr sz="18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2" name="Google Shape;92;p16"/>
          <p:cNvSpPr txBox="1"/>
          <p:nvPr/>
        </p:nvSpPr>
        <p:spPr>
          <a:xfrm>
            <a:off x="5417982" y="2805317"/>
            <a:ext cx="3514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ПРЕДЛОЖЕНИЕ </a:t>
            </a:r>
            <a:r>
              <a:rPr lang="ru-RU" sz="18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ЗАКАЗЧИКУ</a:t>
            </a:r>
            <a:endParaRPr sz="18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3" name="Google Shape;93;p16"/>
          <p:cNvSpPr/>
          <p:nvPr/>
        </p:nvSpPr>
        <p:spPr>
          <a:xfrm>
            <a:off x="4784773" y="1744304"/>
            <a:ext cx="425100" cy="406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rgbClr val="50B0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>
                <a:solidFill>
                  <a:srgbClr val="50B05B"/>
                </a:solidFill>
                <a:latin typeface="Nunito"/>
                <a:ea typeface="Nunito"/>
                <a:cs typeface="Nunito"/>
                <a:sym typeface="Nunito"/>
              </a:rPr>
              <a:t>8</a:t>
            </a:r>
            <a:endParaRPr sz="1900" b="1">
              <a:solidFill>
                <a:srgbClr val="50B05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4" name="Google Shape;94;p16"/>
          <p:cNvSpPr txBox="1"/>
          <p:nvPr/>
        </p:nvSpPr>
        <p:spPr>
          <a:xfrm>
            <a:off x="5417982" y="1716554"/>
            <a:ext cx="3514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РЕСУРСЫ</a:t>
            </a:r>
            <a:endParaRPr sz="18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" name="Google Shape;88;p16">
            <a:extLst>
              <a:ext uri="{FF2B5EF4-FFF2-40B4-BE49-F238E27FC236}">
                <a16:creationId xmlns:a16="http://schemas.microsoft.com/office/drawing/2014/main" id="{4160EF9B-A95B-4AEA-A37A-6680D4ACB054}"/>
              </a:ext>
            </a:extLst>
          </p:cNvPr>
          <p:cNvSpPr txBox="1"/>
          <p:nvPr/>
        </p:nvSpPr>
        <p:spPr>
          <a:xfrm>
            <a:off x="1010125" y="3384251"/>
            <a:ext cx="3514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ЭФФЕКТЫ ОТ ВНЕДРЕНИЯ</a:t>
            </a:r>
            <a:endParaRPr sz="18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" name="Google Shape;93;p16">
            <a:extLst>
              <a:ext uri="{FF2B5EF4-FFF2-40B4-BE49-F238E27FC236}">
                <a16:creationId xmlns:a16="http://schemas.microsoft.com/office/drawing/2014/main" id="{6062EA33-79AE-40AC-BB7C-A1C342AF127D}"/>
              </a:ext>
            </a:extLst>
          </p:cNvPr>
          <p:cNvSpPr/>
          <p:nvPr/>
        </p:nvSpPr>
        <p:spPr>
          <a:xfrm>
            <a:off x="4784773" y="2279781"/>
            <a:ext cx="425100" cy="406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rgbClr val="50B0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 dirty="0">
                <a:solidFill>
                  <a:srgbClr val="50B05B"/>
                </a:solidFill>
                <a:latin typeface="Nunito"/>
                <a:ea typeface="Nunito"/>
                <a:cs typeface="Nunito"/>
                <a:sym typeface="Nunito"/>
              </a:rPr>
              <a:t>9</a:t>
            </a:r>
            <a:endParaRPr sz="1900" b="1" dirty="0">
              <a:solidFill>
                <a:srgbClr val="50B05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2" name="Google Shape;94;p16">
            <a:extLst>
              <a:ext uri="{FF2B5EF4-FFF2-40B4-BE49-F238E27FC236}">
                <a16:creationId xmlns:a16="http://schemas.microsoft.com/office/drawing/2014/main" id="{02AD1641-9DC8-4BB5-B26C-D036762EA991}"/>
              </a:ext>
            </a:extLst>
          </p:cNvPr>
          <p:cNvSpPr txBox="1"/>
          <p:nvPr/>
        </p:nvSpPr>
        <p:spPr>
          <a:xfrm>
            <a:off x="5417982" y="2252031"/>
            <a:ext cx="3514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КОМАНДА</a:t>
            </a:r>
            <a:endParaRPr sz="18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" name="Google Shape;93;p16">
            <a:extLst>
              <a:ext uri="{FF2B5EF4-FFF2-40B4-BE49-F238E27FC236}">
                <a16:creationId xmlns:a16="http://schemas.microsoft.com/office/drawing/2014/main" id="{D957B658-2C6C-4F8F-BC82-9A8C9A01A9A5}"/>
              </a:ext>
            </a:extLst>
          </p:cNvPr>
          <p:cNvSpPr/>
          <p:nvPr/>
        </p:nvSpPr>
        <p:spPr>
          <a:xfrm>
            <a:off x="4784772" y="2833067"/>
            <a:ext cx="633210" cy="406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rgbClr val="50B0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b="1" dirty="0">
                <a:solidFill>
                  <a:srgbClr val="50B05B"/>
                </a:solidFill>
                <a:latin typeface="Nunito"/>
                <a:ea typeface="Nunito"/>
                <a:cs typeface="Nunito"/>
                <a:sym typeface="Nunito"/>
              </a:rPr>
              <a:t>10</a:t>
            </a:r>
            <a:endParaRPr sz="1900" b="1" dirty="0">
              <a:solidFill>
                <a:srgbClr val="50B05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4" name="Google Shape;92;p16">
            <a:extLst>
              <a:ext uri="{FF2B5EF4-FFF2-40B4-BE49-F238E27FC236}">
                <a16:creationId xmlns:a16="http://schemas.microsoft.com/office/drawing/2014/main" id="{BB71377C-9AD7-401E-838E-3DE16F3D644B}"/>
              </a:ext>
            </a:extLst>
          </p:cNvPr>
          <p:cNvSpPr txBox="1"/>
          <p:nvPr/>
        </p:nvSpPr>
        <p:spPr>
          <a:xfrm>
            <a:off x="5417982" y="3951191"/>
            <a:ext cx="3514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КОНТАКТЫ</a:t>
            </a:r>
            <a:endParaRPr sz="18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" name="Google Shape;93;p16">
            <a:extLst>
              <a:ext uri="{FF2B5EF4-FFF2-40B4-BE49-F238E27FC236}">
                <a16:creationId xmlns:a16="http://schemas.microsoft.com/office/drawing/2014/main" id="{D98CFDD5-5A75-468D-9D0C-F44F11761C96}"/>
              </a:ext>
            </a:extLst>
          </p:cNvPr>
          <p:cNvSpPr/>
          <p:nvPr/>
        </p:nvSpPr>
        <p:spPr>
          <a:xfrm>
            <a:off x="4784772" y="3978941"/>
            <a:ext cx="633210" cy="406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rgbClr val="50B0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b="1" dirty="0">
                <a:solidFill>
                  <a:srgbClr val="50B05B"/>
                </a:solidFill>
                <a:latin typeface="Nunito"/>
                <a:ea typeface="Nunito"/>
                <a:cs typeface="Nunito"/>
                <a:sym typeface="Nunito"/>
              </a:rPr>
              <a:t>11</a:t>
            </a:r>
            <a:endParaRPr sz="1900" b="1" dirty="0">
              <a:solidFill>
                <a:srgbClr val="50B05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6" name="Google Shape;92;p16">
            <a:extLst>
              <a:ext uri="{FF2B5EF4-FFF2-40B4-BE49-F238E27FC236}">
                <a16:creationId xmlns:a16="http://schemas.microsoft.com/office/drawing/2014/main" id="{40609C35-AB98-450D-8C84-8289991D5D05}"/>
              </a:ext>
            </a:extLst>
          </p:cNvPr>
          <p:cNvSpPr txBox="1"/>
          <p:nvPr/>
        </p:nvSpPr>
        <p:spPr>
          <a:xfrm>
            <a:off x="5417982" y="3380937"/>
            <a:ext cx="3514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ПРЕДЛОЖЕНИЕ </a:t>
            </a:r>
            <a:r>
              <a:rPr lang="ru-RU" sz="18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ДЛЯ ОЭЗ</a:t>
            </a:r>
            <a:endParaRPr sz="18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" name="Google Shape;93;p16">
            <a:extLst>
              <a:ext uri="{FF2B5EF4-FFF2-40B4-BE49-F238E27FC236}">
                <a16:creationId xmlns:a16="http://schemas.microsoft.com/office/drawing/2014/main" id="{693A4EB4-6B15-45CB-B50F-8E8147591BEF}"/>
              </a:ext>
            </a:extLst>
          </p:cNvPr>
          <p:cNvSpPr/>
          <p:nvPr/>
        </p:nvSpPr>
        <p:spPr>
          <a:xfrm>
            <a:off x="4784772" y="3408687"/>
            <a:ext cx="633210" cy="406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rgbClr val="50B0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b="1" dirty="0">
                <a:solidFill>
                  <a:srgbClr val="50B05B"/>
                </a:solidFill>
                <a:latin typeface="Nunito"/>
                <a:ea typeface="Nunito"/>
                <a:cs typeface="Nunito"/>
                <a:sym typeface="Nunito"/>
              </a:rPr>
              <a:t>10*</a:t>
            </a:r>
            <a:endParaRPr sz="1900" b="1" dirty="0">
              <a:solidFill>
                <a:srgbClr val="50B05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7"/>
          <p:cNvSpPr txBox="1"/>
          <p:nvPr/>
        </p:nvSpPr>
        <p:spPr>
          <a:xfrm>
            <a:off x="4274350" y="1201475"/>
            <a:ext cx="52653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Название проекта</a:t>
            </a:r>
            <a:endParaRPr sz="24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0" name="Google Shape;100;p17"/>
          <p:cNvSpPr txBox="1"/>
          <p:nvPr/>
        </p:nvSpPr>
        <p:spPr>
          <a:xfrm>
            <a:off x="3753625" y="2049525"/>
            <a:ext cx="5184000" cy="1443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rPr>
              <a:t>Название проекта – суть решения/ продукта/ технологии</a:t>
            </a:r>
            <a:endParaRPr sz="2000" dirty="0">
              <a:solidFill>
                <a:srgbClr val="7F7F7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None/>
            </a:pPr>
            <a:r>
              <a:rPr lang="ru" sz="2000" dirty="0">
                <a:solidFill>
                  <a:srgbClr val="7F7F7F"/>
                </a:solidFill>
                <a:latin typeface="Open Sans"/>
                <a:ea typeface="Open Sans"/>
                <a:cs typeface="Open Sans"/>
                <a:sym typeface="Open Sans"/>
              </a:rPr>
              <a:t>Направление, к которому относится проект</a:t>
            </a:r>
            <a:endParaRPr sz="20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1" name="Google Shape;101;p17"/>
          <p:cNvSpPr/>
          <p:nvPr/>
        </p:nvSpPr>
        <p:spPr>
          <a:xfrm>
            <a:off x="1074656" y="2373905"/>
            <a:ext cx="2283879" cy="1109700"/>
          </a:xfrm>
          <a:prstGeom prst="rect">
            <a:avLst/>
          </a:prstGeom>
          <a:noFill/>
          <a:ln w="12700" cap="flat" cmpd="sng">
            <a:solidFill>
              <a:srgbClr val="00B35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43"/>
              <a:buFont typeface="Arial"/>
              <a:buNone/>
            </a:pPr>
            <a:r>
              <a:rPr lang="ru" sz="2143" i="0" u="none" strike="noStrike" cap="none" dirty="0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Логотип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43"/>
              <a:buFont typeface="Arial"/>
              <a:buNone/>
            </a:pPr>
            <a:r>
              <a:rPr lang="ru" sz="2143" dirty="0">
                <a:latin typeface="Open Sans Light"/>
                <a:ea typeface="Open Sans Light"/>
                <a:cs typeface="Open Sans Light"/>
                <a:sym typeface="Open Sans Light"/>
              </a:rPr>
              <a:t>Фото </a:t>
            </a:r>
            <a:r>
              <a:rPr lang="ru-RU" sz="2143" dirty="0">
                <a:latin typeface="Open Sans Light"/>
                <a:ea typeface="Open Sans Light"/>
                <a:cs typeface="Open Sans Light"/>
                <a:sym typeface="Open Sans Light"/>
              </a:rPr>
              <a:t>проекта</a:t>
            </a:r>
            <a:endParaRPr sz="2143" i="0" u="none" strike="noStrike" cap="none" dirty="0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17"/>
          <p:cNvSpPr txBox="1"/>
          <p:nvPr/>
        </p:nvSpPr>
        <p:spPr>
          <a:xfrm>
            <a:off x="8251500" y="3824675"/>
            <a:ext cx="892500" cy="12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900" b="1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  <a:endParaRPr sz="100" b="1">
              <a:solidFill>
                <a:srgbClr val="00B05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3" name="Google Shape;103;p17"/>
          <p:cNvPicPr preferRelativeResize="0"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2622" y="216816"/>
            <a:ext cx="1236081" cy="513634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Open Sans"/>
                <a:ea typeface="Open Sans"/>
                <a:cs typeface="Open Sans"/>
                <a:sym typeface="Open Sans"/>
              </a:rPr>
              <a:t>Титульный слайд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Open Sans"/>
                <a:ea typeface="Open Sans"/>
                <a:cs typeface="Open Sans"/>
                <a:sym typeface="Open Sans"/>
              </a:rPr>
              <a:t>Проблема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0" name="Google Shape;110;p18"/>
          <p:cNvSpPr txBox="1"/>
          <p:nvPr/>
        </p:nvSpPr>
        <p:spPr>
          <a:xfrm>
            <a:off x="311700" y="3551902"/>
            <a:ext cx="7432200" cy="8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90799" marR="0" lvl="0" indent="-14734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Вы разбираетесь в проблеме и хорошо понимаете о чем говори</a:t>
            </a: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те</a:t>
            </a:r>
            <a:r>
              <a:rPr lang="ru" sz="130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300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Проблема актуальна и важна для </a:t>
            </a: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индустриального партнера,</a:t>
            </a:r>
            <a:r>
              <a:rPr lang="ru" sz="130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и вы решаете именно ее, а не в целом «за экологию»</a:t>
            </a:r>
            <a:r>
              <a:rPr lang="ru-RU" sz="1300" dirty="0">
                <a:latin typeface="Open Sans"/>
                <a:ea typeface="Open Sans"/>
                <a:cs typeface="Open Sans"/>
                <a:sym typeface="Open Sans"/>
              </a:rPr>
              <a:t>, «за оптимизацию», «за улучшение»</a:t>
            </a:r>
            <a:endParaRPr sz="13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1" name="Google Shape;111;p18"/>
          <p:cNvSpPr txBox="1"/>
          <p:nvPr/>
        </p:nvSpPr>
        <p:spPr>
          <a:xfrm>
            <a:off x="8251500" y="3824675"/>
            <a:ext cx="892500" cy="12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900" b="1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sz="100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3" name="Google Shape;113;p18"/>
          <p:cNvSpPr txBox="1"/>
          <p:nvPr/>
        </p:nvSpPr>
        <p:spPr>
          <a:xfrm>
            <a:off x="311702" y="1017723"/>
            <a:ext cx="2954400" cy="4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НА СЛАЙДЕ:</a:t>
            </a:r>
            <a:endParaRPr sz="1900" i="0" u="none" strike="noStrike" cap="none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4" name="Google Shape;114;p18"/>
          <p:cNvSpPr txBox="1"/>
          <p:nvPr/>
        </p:nvSpPr>
        <p:spPr>
          <a:xfrm>
            <a:off x="311702" y="3193113"/>
            <a:ext cx="4210800" cy="4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 dirty="0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ВАЖНО ДОНЕСТИ:</a:t>
            </a:r>
            <a:endParaRPr sz="1900" i="0" u="none" strike="noStrike" cap="none" dirty="0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5" name="Google Shape;115;p18"/>
          <p:cNvSpPr txBox="1"/>
          <p:nvPr/>
        </p:nvSpPr>
        <p:spPr>
          <a:xfrm>
            <a:off x="311701" y="1422729"/>
            <a:ext cx="9195000" cy="17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16010" marR="0" lvl="0" indent="-172906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Какую проблему решает ваш продукт/технология?</a:t>
            </a:r>
            <a:endParaRPr sz="1300" dirty="0">
              <a:latin typeface="Open Sans"/>
              <a:ea typeface="Open Sans"/>
              <a:cs typeface="Open Sans"/>
              <a:sym typeface="Open Sans"/>
            </a:endParaRPr>
          </a:p>
          <a:p>
            <a:pPr marL="216010" marR="0" lvl="0" indent="-172906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Как он связан с темой G</a:t>
            </a:r>
            <a:r>
              <a:rPr lang="en-US" sz="1300" dirty="0" err="1">
                <a:latin typeface="Open Sans"/>
                <a:ea typeface="Open Sans"/>
                <a:cs typeface="Open Sans"/>
                <a:sym typeface="Open Sans"/>
              </a:rPr>
              <a:t>reenTech</a:t>
            </a: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, на которую вы пода</a:t>
            </a:r>
            <a:r>
              <a:rPr lang="ru-RU" sz="1300" dirty="0" err="1">
                <a:latin typeface="Open Sans"/>
                <a:ea typeface="Open Sans"/>
                <a:cs typeface="Open Sans"/>
                <a:sym typeface="Open Sans"/>
              </a:rPr>
              <a:t>ете</a:t>
            </a: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 заявку?</a:t>
            </a:r>
            <a:endParaRPr sz="1300" dirty="0">
              <a:latin typeface="Open Sans"/>
              <a:ea typeface="Open Sans"/>
              <a:cs typeface="Open Sans"/>
              <a:sym typeface="Open Sans"/>
            </a:endParaRPr>
          </a:p>
          <a:p>
            <a:pPr marL="216010" lvl="0" indent="-172906">
              <a:lnSpc>
                <a:spcPct val="90000"/>
              </a:lnSpc>
              <a:spcBef>
                <a:spcPts val="664"/>
              </a:spcBef>
              <a:buSzPts val="1300"/>
              <a:buFont typeface="Open Sans"/>
              <a:buChar char="✔"/>
            </a:pP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В какой отрасли/сферы, для кого из партнеров G</a:t>
            </a:r>
            <a:r>
              <a:rPr lang="en-US" sz="1300" dirty="0" err="1">
                <a:latin typeface="Open Sans"/>
                <a:ea typeface="Open Sans"/>
                <a:cs typeface="Open Sans"/>
                <a:sym typeface="Open Sans"/>
              </a:rPr>
              <a:t>reenTech</a:t>
            </a: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 проблема актуальна? </a:t>
            </a:r>
            <a:endParaRPr sz="1300" dirty="0">
              <a:latin typeface="Open Sans"/>
              <a:ea typeface="Open Sans"/>
              <a:cs typeface="Open Sans"/>
              <a:sym typeface="Open Sans"/>
            </a:endParaRPr>
          </a:p>
          <a:p>
            <a:pPr marL="216010" marR="0" lvl="0" indent="-172906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В каких единицах и цифрах выражается проблема (кВт/ч, тонны, млн руб.) </a:t>
            </a:r>
            <a:endParaRPr sz="1300" dirty="0"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ru" sz="1300" dirty="0">
                <a:solidFill>
                  <a:srgbClr val="757070"/>
                </a:solidFill>
                <a:latin typeface="Open Sans"/>
                <a:ea typeface="Open Sans"/>
                <a:cs typeface="Open Sans"/>
                <a:sym typeface="Open Sans"/>
              </a:rPr>
              <a:t>Почему для решения проблемы недостаточно/не эффективны существующие решения? </a:t>
            </a:r>
            <a:br>
              <a:rPr lang="ru" sz="1300" dirty="0">
                <a:solidFill>
                  <a:srgbClr val="757070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ru" sz="1300" dirty="0">
                <a:solidFill>
                  <a:srgbClr val="757070"/>
                </a:solidFill>
                <a:latin typeface="Open Sans"/>
                <a:ea typeface="Open Sans"/>
                <a:cs typeface="Open Sans"/>
                <a:sym typeface="Open Sans"/>
              </a:rPr>
              <a:t>Как эта проблема будет меняться в перспективе 1-3-5-10 лет? </a:t>
            </a:r>
            <a:endParaRPr sz="1300" dirty="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" name="Google Shape;103;p17">
            <a:extLst>
              <a:ext uri="{FF2B5EF4-FFF2-40B4-BE49-F238E27FC236}">
                <a16:creationId xmlns:a16="http://schemas.microsoft.com/office/drawing/2014/main" id="{D4796143-72C9-488B-9B40-09FD99236366}"/>
              </a:ext>
            </a:extLst>
          </p:cNvPr>
          <p:cNvPicPr preferRelativeResize="0"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3459" y="214864"/>
            <a:ext cx="1236081" cy="513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latin typeface="Open Sans"/>
                <a:ea typeface="Open Sans"/>
                <a:cs typeface="Open Sans"/>
                <a:sym typeface="Open Sans"/>
              </a:rPr>
              <a:t>Решение</a:t>
            </a:r>
            <a:endParaRPr b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1" name="Google Shape;121;p19"/>
          <p:cNvSpPr txBox="1"/>
          <p:nvPr/>
        </p:nvSpPr>
        <p:spPr>
          <a:xfrm>
            <a:off x="311701" y="1366171"/>
            <a:ext cx="9195000" cy="17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16010" marR="0" lvl="0" indent="-172906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Название и краткое описание вашего продукта понятным языком (технология на отдельном слайде)</a:t>
            </a:r>
          </a:p>
          <a:p>
            <a:pPr marL="216010" indent="-172906">
              <a:lnSpc>
                <a:spcPct val="90000"/>
              </a:lnSpc>
              <a:spcBef>
                <a:spcPts val="664"/>
              </a:spcBef>
              <a:buSzPts val="1300"/>
              <a:buFont typeface="Open Sans"/>
              <a:buChar char="✔"/>
            </a:pPr>
            <a:r>
              <a:rPr lang="ru-RU" sz="1300" dirty="0">
                <a:latin typeface="Open Sans"/>
                <a:ea typeface="Open Sans"/>
                <a:cs typeface="Open Sans"/>
                <a:sym typeface="Open Sans"/>
              </a:rPr>
              <a:t>В каком объеме вы можете решить проблему?</a:t>
            </a:r>
          </a:p>
          <a:p>
            <a:pPr marL="216010" lvl="0" indent="-172906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Ключевые характеристики и полезность продукта</a:t>
            </a:r>
            <a:endParaRPr sz="13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16010" lvl="0" indent="-172906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Как ваше решение может быть внедрено и чем будет полезно индустриальному партнеру?</a:t>
            </a:r>
            <a:endParaRPr sz="13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2" name="Google Shape;122;p19"/>
          <p:cNvSpPr txBox="1"/>
          <p:nvPr/>
        </p:nvSpPr>
        <p:spPr>
          <a:xfrm>
            <a:off x="311700" y="3415218"/>
            <a:ext cx="7548600" cy="11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90799" marR="0" lvl="0" indent="-14734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Ваш продукт решает проблему и решает ее значимо и экономич</a:t>
            </a: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ески </a:t>
            </a:r>
            <a:r>
              <a:rPr lang="ru" sz="130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измеримо</a:t>
            </a:r>
            <a:endParaRPr sz="1300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Решение проблемы - это именно ваш продукт</a:t>
            </a:r>
            <a:endParaRPr sz="1300" dirty="0">
              <a:latin typeface="Open Sans"/>
              <a:ea typeface="Open Sans"/>
              <a:cs typeface="Open Sans"/>
              <a:sym typeface="Open Sans"/>
            </a:endParaRPr>
          </a:p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SzPts val="1300"/>
              <a:buFont typeface="Open Sans"/>
              <a:buChar char="✔"/>
            </a:pP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Вы понимаете, как работает ваш бизнес</a:t>
            </a:r>
            <a:endParaRPr sz="13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3" name="Google Shape;123;p19"/>
          <p:cNvSpPr txBox="1"/>
          <p:nvPr/>
        </p:nvSpPr>
        <p:spPr>
          <a:xfrm>
            <a:off x="311702" y="1017723"/>
            <a:ext cx="2954400" cy="4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НА СЛАЙДЕ:</a:t>
            </a:r>
            <a:endParaRPr sz="1900" i="0" u="none" strike="noStrike" cap="none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4" name="Google Shape;124;p19"/>
          <p:cNvSpPr txBox="1"/>
          <p:nvPr/>
        </p:nvSpPr>
        <p:spPr>
          <a:xfrm>
            <a:off x="311702" y="3056432"/>
            <a:ext cx="4210800" cy="4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ВАЖНО ДОНЕСТИ:</a:t>
            </a:r>
            <a:endParaRPr sz="1900" i="0" u="none" strike="noStrike" cap="none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5" name="Google Shape;125;p19"/>
          <p:cNvSpPr txBox="1"/>
          <p:nvPr/>
        </p:nvSpPr>
        <p:spPr>
          <a:xfrm>
            <a:off x="8251500" y="3824675"/>
            <a:ext cx="892500" cy="12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900" b="1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sz="100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" name="Google Shape;103;p17">
            <a:extLst>
              <a:ext uri="{FF2B5EF4-FFF2-40B4-BE49-F238E27FC236}">
                <a16:creationId xmlns:a16="http://schemas.microsoft.com/office/drawing/2014/main" id="{8458DAC2-A879-4C87-AC8D-186233109654}"/>
              </a:ext>
            </a:extLst>
          </p:cNvPr>
          <p:cNvPicPr preferRelativeResize="0"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2622" y="216816"/>
            <a:ext cx="1236081" cy="5136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4570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 txBox="1">
            <a:spLocks noGrp="1"/>
          </p:cNvSpPr>
          <p:nvPr>
            <p:ph type="title"/>
          </p:nvPr>
        </p:nvSpPr>
        <p:spPr>
          <a:xfrm>
            <a:off x="311699" y="445025"/>
            <a:ext cx="9003285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latin typeface="Open Sans"/>
                <a:ea typeface="Open Sans"/>
                <a:cs typeface="Open Sans"/>
                <a:sym typeface="Open Sans"/>
              </a:rPr>
              <a:t>Уникальность/инновационность</a:t>
            </a:r>
            <a:br>
              <a:rPr lang="ru" b="1" dirty="0">
                <a:latin typeface="Open Sans"/>
                <a:ea typeface="Open Sans"/>
                <a:cs typeface="Open Sans"/>
                <a:sym typeface="Open Sans"/>
              </a:rPr>
            </a:br>
            <a:r>
              <a:rPr lang="ru" b="1" dirty="0">
                <a:latin typeface="Open Sans"/>
                <a:ea typeface="Open Sans"/>
                <a:cs typeface="Open Sans"/>
                <a:sym typeface="Open Sans"/>
              </a:rPr>
              <a:t>технологии</a:t>
            </a:r>
            <a:endParaRPr b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3" name="Google Shape;143;p21"/>
          <p:cNvSpPr txBox="1"/>
          <p:nvPr/>
        </p:nvSpPr>
        <p:spPr>
          <a:xfrm>
            <a:off x="311700" y="1686673"/>
            <a:ext cx="85206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94400" lvl="0" indent="-15094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Описание сути технологии и ее отличия от других подходов</a:t>
            </a:r>
            <a:endParaRPr sz="13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94400" lvl="0" indent="-1509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На чем базируется ваше решение – самое главное</a:t>
            </a:r>
          </a:p>
          <a:p>
            <a:pPr marL="194400" indent="-150949">
              <a:lnSpc>
                <a:spcPct val="90000"/>
              </a:lnSpc>
              <a:spcBef>
                <a:spcPts val="664"/>
              </a:spcBef>
              <a:buSzPts val="1300"/>
              <a:buFont typeface="Open Sans"/>
              <a:buChar char="✔"/>
            </a:pPr>
            <a:r>
              <a:rPr lang="ru-RU" sz="1300" dirty="0">
                <a:latin typeface="Open Sans"/>
                <a:ea typeface="Open Sans"/>
                <a:cs typeface="Open Sans"/>
                <a:sym typeface="Open Sans"/>
              </a:rPr>
              <a:t>Какая интеллектуальная собственность уже оформлена</a:t>
            </a:r>
          </a:p>
          <a:p>
            <a:pPr marL="194400" lvl="0" indent="-1509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Какие ресурсы для доработки или мощности для реализации есть</a:t>
            </a:r>
            <a:endParaRPr sz="13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4" name="Google Shape;144;p21"/>
          <p:cNvSpPr txBox="1"/>
          <p:nvPr/>
        </p:nvSpPr>
        <p:spPr>
          <a:xfrm>
            <a:off x="311699" y="3415214"/>
            <a:ext cx="88962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90799" marR="0" lvl="0" indent="-14734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Ваше решение является уникальным, вы понимаете эту технологию лучше всех</a:t>
            </a:r>
            <a:endParaRPr sz="1300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Решить проблему таким образом можете только вы</a:t>
            </a:r>
            <a:endParaRPr sz="1300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SzPts val="1300"/>
              <a:buFont typeface="Open Sans"/>
              <a:buChar char="✔"/>
            </a:pP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Подтвердить инновационность технологии наличием патентов или другими документами, </a:t>
            </a:r>
            <a:br>
              <a:rPr lang="ru" sz="1300" dirty="0">
                <a:latin typeface="Open Sans"/>
                <a:ea typeface="Open Sans"/>
                <a:cs typeface="Open Sans"/>
                <a:sym typeface="Open Sans"/>
              </a:rPr>
            </a:b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подтверждающими уникальность</a:t>
            </a:r>
            <a:endParaRPr sz="13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5" name="Google Shape;145;p21"/>
          <p:cNvSpPr txBox="1"/>
          <p:nvPr/>
        </p:nvSpPr>
        <p:spPr>
          <a:xfrm>
            <a:off x="311701" y="1281673"/>
            <a:ext cx="32694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 dirty="0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НА СЛАЙДЕ:</a:t>
            </a:r>
            <a:endParaRPr sz="1900" i="0" u="none" strike="noStrike" cap="none" dirty="0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6" name="Google Shape;146;p21"/>
          <p:cNvSpPr txBox="1"/>
          <p:nvPr/>
        </p:nvSpPr>
        <p:spPr>
          <a:xfrm>
            <a:off x="8251500" y="3824675"/>
            <a:ext cx="892500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900" b="1" dirty="0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  <a:endParaRPr sz="100" dirty="0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8" name="Google Shape;148;p21"/>
          <p:cNvSpPr txBox="1"/>
          <p:nvPr/>
        </p:nvSpPr>
        <p:spPr>
          <a:xfrm>
            <a:off x="311701" y="3057788"/>
            <a:ext cx="47118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ВАЖНО ДОНЕСТИ:</a:t>
            </a:r>
            <a:endParaRPr sz="1900" i="0" u="none" strike="noStrike" cap="none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" name="Google Shape;103;p17">
            <a:extLst>
              <a:ext uri="{FF2B5EF4-FFF2-40B4-BE49-F238E27FC236}">
                <a16:creationId xmlns:a16="http://schemas.microsoft.com/office/drawing/2014/main" id="{84428E0A-78F8-4A12-BBD4-798E73F5DF9C}"/>
              </a:ext>
            </a:extLst>
          </p:cNvPr>
          <p:cNvPicPr preferRelativeResize="0"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2622" y="216816"/>
            <a:ext cx="1236081" cy="513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Open Sans"/>
                <a:ea typeface="Open Sans"/>
                <a:cs typeface="Open Sans"/>
                <a:sym typeface="Open Sans"/>
              </a:rPr>
              <a:t>Эффекты от внедрения</a:t>
            </a:r>
            <a:endParaRPr b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1" name="Google Shape;121;p19"/>
          <p:cNvSpPr txBox="1"/>
          <p:nvPr/>
        </p:nvSpPr>
        <p:spPr>
          <a:xfrm>
            <a:off x="311701" y="1366171"/>
            <a:ext cx="9195000" cy="17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16010" marR="0" lvl="0" indent="-172906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-RU" sz="1300" dirty="0">
                <a:latin typeface="Open Sans"/>
                <a:ea typeface="Open Sans"/>
                <a:cs typeface="Open Sans"/>
                <a:sym typeface="Open Sans"/>
              </a:rPr>
              <a:t>Ч</a:t>
            </a: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ем </a:t>
            </a:r>
            <a:r>
              <a:rPr lang="ru-RU" sz="1300" dirty="0">
                <a:latin typeface="Open Sans"/>
                <a:ea typeface="Open Sans"/>
                <a:cs typeface="Open Sans"/>
                <a:sym typeface="Open Sans"/>
              </a:rPr>
              <a:t>проект </a:t>
            </a: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будет полез</a:t>
            </a:r>
            <a:r>
              <a:rPr lang="ru-RU" sz="1300" dirty="0" err="1">
                <a:latin typeface="Open Sans"/>
                <a:ea typeface="Open Sans"/>
                <a:cs typeface="Open Sans"/>
                <a:sym typeface="Open Sans"/>
              </a:rPr>
              <a:t>ен</a:t>
            </a: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 индустриальному партнеру?</a:t>
            </a:r>
            <a:endParaRPr sz="13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16010" lvl="0" indent="-172906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Дополнительные эффекты: технологические, организационные, экологические</a:t>
            </a:r>
            <a:endParaRPr sz="13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16010" lvl="0" indent="-172906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Обязательно указать цифры экономического и/или экологического эффекта и способ его расчета</a:t>
            </a:r>
          </a:p>
          <a:p>
            <a:pPr marL="190799" lvl="0" indent="-147349">
              <a:lnSpc>
                <a:spcPct val="90000"/>
              </a:lnSpc>
              <a:spcBef>
                <a:spcPts val="664"/>
              </a:spcBef>
              <a:buSzPts val="1300"/>
              <a:buFont typeface="Open Sans"/>
              <a:buChar char="✔"/>
            </a:pPr>
            <a:r>
              <a:rPr lang="ru-RU" sz="1300" dirty="0">
                <a:latin typeface="Open Sans"/>
                <a:ea typeface="Open Sans"/>
                <a:cs typeface="Open Sans"/>
                <a:sym typeface="Open Sans"/>
              </a:rPr>
              <a:t>Продемонстрируйте ваши успешные кейсы</a:t>
            </a:r>
          </a:p>
          <a:p>
            <a:pPr marL="216010" lvl="0" indent="-172906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endParaRPr sz="13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2" name="Google Shape;122;p19"/>
          <p:cNvSpPr txBox="1"/>
          <p:nvPr/>
        </p:nvSpPr>
        <p:spPr>
          <a:xfrm>
            <a:off x="311700" y="3396365"/>
            <a:ext cx="7790638" cy="1355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SzPts val="1300"/>
              <a:buFont typeface="Open Sans"/>
              <a:buChar char="✔"/>
            </a:pP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К какому экономическому эффекту приведет внедрение технологии на предприятии индустриального партнера?</a:t>
            </a:r>
          </a:p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SzPts val="1300"/>
              <a:buFont typeface="Open Sans"/>
              <a:buChar char="✔"/>
            </a:pPr>
            <a:r>
              <a:rPr lang="ru-RU" sz="1300" dirty="0">
                <a:latin typeface="Open Sans"/>
                <a:ea typeface="Open Sans"/>
                <a:cs typeface="Open Sans"/>
                <a:sym typeface="Open Sans"/>
              </a:rPr>
              <a:t>У вас есть опыт работы по данному проекту с заказчиками, получены конкретные результаты</a:t>
            </a:r>
            <a:endParaRPr lang="ru" sz="13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3" name="Google Shape;123;p19"/>
          <p:cNvSpPr txBox="1"/>
          <p:nvPr/>
        </p:nvSpPr>
        <p:spPr>
          <a:xfrm>
            <a:off x="311702" y="1017723"/>
            <a:ext cx="2954400" cy="4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НА СЛАЙДЕ:</a:t>
            </a:r>
            <a:endParaRPr sz="1900" i="0" u="none" strike="noStrike" cap="none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4" name="Google Shape;124;p19"/>
          <p:cNvSpPr txBox="1"/>
          <p:nvPr/>
        </p:nvSpPr>
        <p:spPr>
          <a:xfrm>
            <a:off x="311702" y="3037580"/>
            <a:ext cx="4210800" cy="4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 dirty="0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ВАЖНО ДОНЕСТИ:</a:t>
            </a:r>
            <a:endParaRPr sz="1900" i="0" u="none" strike="noStrike" cap="none" dirty="0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5" name="Google Shape;125;p19"/>
          <p:cNvSpPr txBox="1"/>
          <p:nvPr/>
        </p:nvSpPr>
        <p:spPr>
          <a:xfrm>
            <a:off x="8251500" y="3824675"/>
            <a:ext cx="892500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900" b="1" dirty="0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  <a:endParaRPr sz="100" dirty="0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" name="Google Shape;103;p17">
            <a:extLst>
              <a:ext uri="{FF2B5EF4-FFF2-40B4-BE49-F238E27FC236}">
                <a16:creationId xmlns:a16="http://schemas.microsoft.com/office/drawing/2014/main" id="{8458DAC2-A879-4C87-AC8D-186233109654}"/>
              </a:ext>
            </a:extLst>
          </p:cNvPr>
          <p:cNvPicPr preferRelativeResize="0"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2622" y="216816"/>
            <a:ext cx="1236081" cy="513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Open Sans"/>
                <a:ea typeface="Open Sans"/>
                <a:cs typeface="Open Sans"/>
                <a:sym typeface="Open Sans"/>
              </a:rPr>
              <a:t>К</a:t>
            </a:r>
            <a:r>
              <a:rPr lang="ru" b="1" dirty="0">
                <a:latin typeface="Open Sans"/>
                <a:ea typeface="Open Sans"/>
                <a:cs typeface="Open Sans"/>
                <a:sym typeface="Open Sans"/>
              </a:rPr>
              <a:t>онкуренты</a:t>
            </a:r>
            <a:endParaRPr b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4" name="Google Shape;154;p22"/>
          <p:cNvSpPr txBox="1"/>
          <p:nvPr/>
        </p:nvSpPr>
        <p:spPr>
          <a:xfrm>
            <a:off x="311700" y="1425536"/>
            <a:ext cx="10440900" cy="15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90799" marR="0" lvl="0" indent="-14734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Назвать основных конкурентов или альтернативные решения проблемы</a:t>
            </a:r>
            <a:endParaRPr sz="1300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Укажите явно ваши ключевые 3-5 преимуществ по сравнению с альтернативами</a:t>
            </a:r>
            <a:endParaRPr sz="1300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Визуально показать сравнение в виде компактной таблицы или графиков</a:t>
            </a:r>
            <a:endParaRPr sz="1300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Сравнение проводить </a:t>
            </a:r>
            <a:r>
              <a:rPr lang="ru-RU" sz="130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</a:t>
            </a:r>
            <a:r>
              <a:rPr lang="ru" sz="130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цифровых значениях, а не «лучше» - «хуже» </a:t>
            </a:r>
            <a:br>
              <a:rPr lang="ru" sz="130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ru" sz="1100" i="0" u="none" strike="noStrike" cap="none" dirty="0">
                <a:solidFill>
                  <a:srgbClr val="757070"/>
                </a:solidFill>
                <a:latin typeface="Open Sans"/>
                <a:ea typeface="Open Sans"/>
                <a:cs typeface="Open Sans"/>
                <a:sym typeface="Open Sans"/>
              </a:rPr>
              <a:t>Показать не только российские аналоги</a:t>
            </a:r>
            <a:endParaRPr sz="1100" i="0" u="none" strike="noStrike" cap="none" dirty="0">
              <a:solidFill>
                <a:srgbClr val="75707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5" name="Google Shape;155;p22"/>
          <p:cNvSpPr txBox="1"/>
          <p:nvPr/>
        </p:nvSpPr>
        <p:spPr>
          <a:xfrm>
            <a:off x="311700" y="3415225"/>
            <a:ext cx="7939800" cy="15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90799" marR="0" lvl="0" indent="-14734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Вы хорошо знаете своих конкурентов и понимаете ваши ключевые преимущества</a:t>
            </a:r>
            <a:endParaRPr sz="130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" sz="130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Именно ваши ключевые преимущества позволят решить проблему эффективно</a:t>
            </a:r>
            <a:endParaRPr sz="130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6" name="Google Shape;156;p22"/>
          <p:cNvSpPr txBox="1"/>
          <p:nvPr/>
        </p:nvSpPr>
        <p:spPr>
          <a:xfrm>
            <a:off x="311701" y="1017725"/>
            <a:ext cx="35361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НА СЛАЙДЕ:</a:t>
            </a:r>
            <a:endParaRPr sz="1900" i="0" u="none" strike="noStrike" cap="none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7" name="Google Shape;157;p22"/>
          <p:cNvSpPr txBox="1"/>
          <p:nvPr/>
        </p:nvSpPr>
        <p:spPr>
          <a:xfrm>
            <a:off x="8251500" y="3824675"/>
            <a:ext cx="892500" cy="12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900" b="1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6</a:t>
            </a:r>
            <a:endParaRPr sz="100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9" name="Google Shape;159;p22"/>
          <p:cNvSpPr txBox="1"/>
          <p:nvPr/>
        </p:nvSpPr>
        <p:spPr>
          <a:xfrm>
            <a:off x="311701" y="3057788"/>
            <a:ext cx="47118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ВАЖНО ДОНЕСТИ:</a:t>
            </a:r>
            <a:endParaRPr sz="1900" i="0" u="none" strike="noStrike" cap="none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" name="Google Shape;103;p17">
            <a:extLst>
              <a:ext uri="{FF2B5EF4-FFF2-40B4-BE49-F238E27FC236}">
                <a16:creationId xmlns:a16="http://schemas.microsoft.com/office/drawing/2014/main" id="{61989D6B-44E4-4F5A-B639-3A5B924ECCC5}"/>
              </a:ext>
            </a:extLst>
          </p:cNvPr>
          <p:cNvPicPr preferRelativeResize="0"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2622" y="216816"/>
            <a:ext cx="1236081" cy="513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 txBox="1"/>
          <p:nvPr/>
        </p:nvSpPr>
        <p:spPr>
          <a:xfrm>
            <a:off x="311699" y="1422725"/>
            <a:ext cx="8426947" cy="1346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16010" indent="-172906">
              <a:lnSpc>
                <a:spcPct val="90000"/>
              </a:lnSpc>
              <a:spcBef>
                <a:spcPts val="664"/>
              </a:spcBef>
              <a:buSzPts val="1300"/>
              <a:buFont typeface="Open Sans"/>
              <a:buChar char="✔"/>
              <a:defRPr sz="1300">
                <a:latin typeface="Open Sans"/>
                <a:ea typeface="Open Sans"/>
                <a:cs typeface="Open Sans"/>
              </a:defRPr>
            </a:lvl1pPr>
          </a:lstStyle>
          <a:p>
            <a:r>
              <a:rPr lang="ru-RU" dirty="0">
                <a:sym typeface="Open Sans"/>
              </a:rPr>
              <a:t>Потенциальные клиенты</a:t>
            </a:r>
          </a:p>
          <a:p>
            <a:r>
              <a:rPr lang="ru-RU" dirty="0">
                <a:sym typeface="Open Sans"/>
              </a:rPr>
              <a:t>Рынки, на которых потенциально может быть реализован проект</a:t>
            </a:r>
          </a:p>
          <a:p>
            <a:r>
              <a:rPr lang="ru-RU" dirty="0">
                <a:sym typeface="Open Sans"/>
              </a:rPr>
              <a:t>Оценка объема рынка (рекомендуем по модели </a:t>
            </a:r>
            <a:r>
              <a:rPr lang="en-US" dirty="0">
                <a:sym typeface="Open Sans"/>
              </a:rPr>
              <a:t>TAM, SAM, SOM</a:t>
            </a:r>
            <a:r>
              <a:rPr lang="ru-RU" dirty="0">
                <a:sym typeface="Open Sans"/>
              </a:rPr>
              <a:t>) , его динамики, позиционирования проекта на нем, в том числе зарубежного (например, дружественные страны)</a:t>
            </a:r>
          </a:p>
        </p:txBody>
      </p:sp>
      <p:sp>
        <p:nvSpPr>
          <p:cNvPr id="132" name="Google Shape;132;p20"/>
          <p:cNvSpPr txBox="1"/>
          <p:nvPr/>
        </p:nvSpPr>
        <p:spPr>
          <a:xfrm>
            <a:off x="311700" y="3415225"/>
            <a:ext cx="79398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90799" marR="0" lvl="0" indent="-14734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Char char="✔"/>
            </a:pPr>
            <a:r>
              <a:rPr lang="ru-RU" sz="130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Вы четко понимаете, на каких заказчиков ориентирован продукт и какую долю рынка можете занять</a:t>
            </a:r>
            <a:endParaRPr sz="1300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90799" marR="0" lvl="0" indent="-6479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4" name="Google Shape;134;p20"/>
          <p:cNvSpPr txBox="1"/>
          <p:nvPr/>
        </p:nvSpPr>
        <p:spPr>
          <a:xfrm>
            <a:off x="8251500" y="3824675"/>
            <a:ext cx="892500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900" b="1" dirty="0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7</a:t>
            </a:r>
            <a:endParaRPr sz="100" dirty="0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5" name="Google Shape;135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Open Sans"/>
                <a:ea typeface="Open Sans"/>
                <a:cs typeface="Open Sans"/>
                <a:sym typeface="Open Sans"/>
              </a:rPr>
              <a:t>Параметры рынка</a:t>
            </a:r>
            <a:endParaRPr b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6" name="Google Shape;136;p20"/>
          <p:cNvSpPr txBox="1"/>
          <p:nvPr/>
        </p:nvSpPr>
        <p:spPr>
          <a:xfrm>
            <a:off x="311702" y="1017723"/>
            <a:ext cx="2954400" cy="4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НА СЛАЙДЕ:</a:t>
            </a:r>
            <a:endParaRPr sz="1900" i="0" u="none" strike="noStrike" cap="none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7" name="Google Shape;137;p20"/>
          <p:cNvSpPr txBox="1"/>
          <p:nvPr/>
        </p:nvSpPr>
        <p:spPr>
          <a:xfrm>
            <a:off x="311702" y="3056432"/>
            <a:ext cx="4210800" cy="4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ВАЖНО ДОНЕСТИ:</a:t>
            </a:r>
            <a:endParaRPr sz="1900" i="0" u="none" strike="noStrike" cap="none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" name="Google Shape;103;p17">
            <a:extLst>
              <a:ext uri="{FF2B5EF4-FFF2-40B4-BE49-F238E27FC236}">
                <a16:creationId xmlns:a16="http://schemas.microsoft.com/office/drawing/2014/main" id="{5667615D-ED23-45C0-B3FD-1299B3F28B5E}"/>
              </a:ext>
            </a:extLst>
          </p:cNvPr>
          <p:cNvPicPr preferRelativeResize="0"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2622" y="216816"/>
            <a:ext cx="1236081" cy="513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3"/>
          <p:cNvSpPr txBox="1"/>
          <p:nvPr/>
        </p:nvSpPr>
        <p:spPr>
          <a:xfrm>
            <a:off x="8251500" y="3824675"/>
            <a:ext cx="892500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900" b="1" dirty="0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8</a:t>
            </a:r>
            <a:endParaRPr sz="100" dirty="0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5" name="Google Shape;165;p23"/>
          <p:cNvSpPr txBox="1"/>
          <p:nvPr/>
        </p:nvSpPr>
        <p:spPr>
          <a:xfrm>
            <a:off x="311700" y="1422724"/>
            <a:ext cx="8775739" cy="1866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90799" indent="-147349">
              <a:lnSpc>
                <a:spcPct val="90000"/>
              </a:lnSpc>
              <a:spcBef>
                <a:spcPts val="664"/>
              </a:spcBef>
              <a:buSzPts val="1300"/>
              <a:buFont typeface="Open Sans"/>
              <a:buChar char="✔"/>
              <a:defRPr sz="1300">
                <a:solidFill>
                  <a:schemeClr val="dk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ru-RU" dirty="0">
                <a:sym typeface="Open Sans"/>
              </a:rPr>
              <a:t>История и динамика развития проекта</a:t>
            </a:r>
          </a:p>
          <a:p>
            <a:r>
              <a:rPr lang="ru-RU" dirty="0">
                <a:sym typeface="Open Sans"/>
              </a:rPr>
              <a:t>Привлеченное венчурное/иное финансирование</a:t>
            </a:r>
          </a:p>
          <a:p>
            <a:r>
              <a:rPr lang="ru-RU" dirty="0">
                <a:sym typeface="Open Sans"/>
              </a:rPr>
              <a:t>Участие в программах институтов развития, других акселерационных программах и программах поддержки</a:t>
            </a:r>
          </a:p>
          <a:p>
            <a:r>
              <a:rPr lang="ru-RU" dirty="0">
                <a:sym typeface="Open Sans"/>
              </a:rPr>
              <a:t>Планы по дальнейшему развитию в части, например, исследований и разработок, организационного развития и плана по найму, защиты интеллектуальной собственности, привлечения инвестиций, маркетинга, продаж, продвижения</a:t>
            </a:r>
          </a:p>
          <a:p>
            <a:endParaRPr lang="ru-RU" dirty="0">
              <a:sym typeface="Open Sans"/>
            </a:endParaRPr>
          </a:p>
        </p:txBody>
      </p:sp>
      <p:sp>
        <p:nvSpPr>
          <p:cNvPr id="167" name="Google Shape;167;p23"/>
          <p:cNvSpPr txBox="1"/>
          <p:nvPr/>
        </p:nvSpPr>
        <p:spPr>
          <a:xfrm>
            <a:off x="311701" y="3461114"/>
            <a:ext cx="47118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 dirty="0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ВАЖНО ДОНЕСТИ:</a:t>
            </a:r>
            <a:endParaRPr sz="1900" i="0" u="none" strike="noStrike" cap="none" dirty="0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8" name="Google Shape;168;p23"/>
          <p:cNvSpPr txBox="1"/>
          <p:nvPr/>
        </p:nvSpPr>
        <p:spPr>
          <a:xfrm>
            <a:off x="311700" y="3820576"/>
            <a:ext cx="79392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SzPts val="1300"/>
              <a:buFont typeface="Open Sans"/>
              <a:buChar char="✔"/>
            </a:pPr>
            <a:r>
              <a:rPr lang="ru-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Компания развивается и активна на рынке</a:t>
            </a:r>
          </a:p>
          <a:p>
            <a:pPr marL="190799" indent="-147349">
              <a:lnSpc>
                <a:spcPct val="90000"/>
              </a:lnSpc>
              <a:spcBef>
                <a:spcPts val="664"/>
              </a:spcBef>
              <a:buSzPts val="1300"/>
              <a:buFont typeface="Open Sans"/>
              <a:buChar char="✔"/>
            </a:pPr>
            <a:r>
              <a:rPr lang="ru-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У компании есть четкий план по дальнейшему развитию проекта</a:t>
            </a:r>
          </a:p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SzPts val="1300"/>
              <a:buFont typeface="Open Sans"/>
              <a:buChar char="✔"/>
            </a:pP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9" name="Google Shape;169;p23"/>
          <p:cNvSpPr txBox="1">
            <a:spLocks noGrp="1"/>
          </p:cNvSpPr>
          <p:nvPr>
            <p:ph type="title"/>
          </p:nvPr>
        </p:nvSpPr>
        <p:spPr>
          <a:xfrm>
            <a:off x="311700" y="4531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Open Sans"/>
                <a:ea typeface="Open Sans"/>
                <a:cs typeface="Open Sans"/>
                <a:sym typeface="Open Sans"/>
              </a:rPr>
              <a:t>Ресурсы</a:t>
            </a:r>
            <a:endParaRPr b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0" name="Google Shape;170;p23"/>
          <p:cNvSpPr txBox="1"/>
          <p:nvPr/>
        </p:nvSpPr>
        <p:spPr>
          <a:xfrm>
            <a:off x="311701" y="1017725"/>
            <a:ext cx="35361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НА СЛАЙДЕ:</a:t>
            </a:r>
            <a:endParaRPr sz="1900" i="0" u="none" strike="noStrike" cap="none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" name="Google Shape;103;p17">
            <a:extLst>
              <a:ext uri="{FF2B5EF4-FFF2-40B4-BE49-F238E27FC236}">
                <a16:creationId xmlns:a16="http://schemas.microsoft.com/office/drawing/2014/main" id="{A5256A3F-EA74-4D22-976F-6F9871FBCBA2}"/>
              </a:ext>
            </a:extLst>
          </p:cNvPr>
          <p:cNvPicPr preferRelativeResize="0"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2622" y="216816"/>
            <a:ext cx="1236081" cy="513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latin typeface="Open Sans"/>
                <a:ea typeface="Open Sans"/>
                <a:cs typeface="Open Sans"/>
                <a:sym typeface="Open Sans"/>
              </a:rPr>
              <a:t>Команда</a:t>
            </a:r>
            <a:endParaRPr b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6" name="Google Shape;176;p24"/>
          <p:cNvSpPr txBox="1"/>
          <p:nvPr/>
        </p:nvSpPr>
        <p:spPr>
          <a:xfrm>
            <a:off x="311699" y="3504084"/>
            <a:ext cx="88962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90799" marR="0" lvl="0" indent="-147666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5"/>
              <a:buFont typeface="Open Sans"/>
              <a:buChar char="✔"/>
            </a:pPr>
            <a:r>
              <a:rPr lang="ru" sz="1305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 </a:t>
            </a:r>
            <a:r>
              <a:rPr lang="ru-RU" sz="1305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</a:t>
            </a:r>
            <a:r>
              <a:rPr lang="ru" sz="1305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ас есть все необходимые компетенции</a:t>
            </a:r>
            <a:endParaRPr sz="1305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90799" marR="0" lvl="0" indent="-147666" algn="l" rtl="0">
              <a:lnSpc>
                <a:spcPct val="70000"/>
              </a:lnSpc>
              <a:spcBef>
                <a:spcPts val="664"/>
              </a:spcBef>
              <a:spcAft>
                <a:spcPts val="0"/>
              </a:spcAft>
              <a:buClr>
                <a:srgbClr val="000000"/>
              </a:buClr>
              <a:buSzPts val="1305"/>
              <a:buFont typeface="Open Sans"/>
              <a:buChar char="✔"/>
            </a:pPr>
            <a:r>
              <a:rPr lang="ru-RU" sz="1305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</a:t>
            </a:r>
            <a:r>
              <a:rPr lang="ru" sz="1305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ы може</a:t>
            </a:r>
            <a:r>
              <a:rPr lang="ru-RU" sz="1305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те</a:t>
            </a:r>
            <a:r>
              <a:rPr lang="ru" sz="1305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сделать то, что предлагае</a:t>
            </a:r>
            <a:r>
              <a:rPr lang="ru-RU" sz="1305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те</a:t>
            </a:r>
            <a:endParaRPr sz="1305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0" algn="l" rtl="0">
              <a:lnSpc>
                <a:spcPct val="70000"/>
              </a:lnSpc>
              <a:spcBef>
                <a:spcPts val="664"/>
              </a:spcBef>
              <a:spcAft>
                <a:spcPts val="0"/>
              </a:spcAft>
              <a:buSzPts val="935"/>
              <a:buNone/>
            </a:pPr>
            <a:endParaRPr sz="1305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90799" lvl="0" indent="-64799" algn="l" rtl="0">
              <a:lnSpc>
                <a:spcPct val="7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endParaRPr sz="1305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90799" marR="0" lvl="0" indent="-64799" algn="l" rtl="0">
              <a:lnSpc>
                <a:spcPct val="70000"/>
              </a:lnSpc>
              <a:spcBef>
                <a:spcPts val="664"/>
              </a:spcBef>
              <a:spcAft>
                <a:spcPts val="0"/>
              </a:spcAft>
              <a:buSzPts val="935"/>
              <a:buNone/>
            </a:pPr>
            <a:endParaRPr sz="1305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7" name="Google Shape;177;p24"/>
          <p:cNvSpPr txBox="1"/>
          <p:nvPr/>
        </p:nvSpPr>
        <p:spPr>
          <a:xfrm>
            <a:off x="311701" y="1017725"/>
            <a:ext cx="36084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НА СЛАЙДЕ:</a:t>
            </a:r>
            <a:endParaRPr sz="1900" i="0" u="none" strike="noStrike" cap="none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8" name="Google Shape;178;p24"/>
          <p:cNvSpPr txBox="1"/>
          <p:nvPr/>
        </p:nvSpPr>
        <p:spPr>
          <a:xfrm>
            <a:off x="8251500" y="3824675"/>
            <a:ext cx="892500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900" b="1" dirty="0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9</a:t>
            </a:r>
            <a:endParaRPr sz="100" dirty="0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0" name="Google Shape;180;p24"/>
          <p:cNvSpPr txBox="1"/>
          <p:nvPr/>
        </p:nvSpPr>
        <p:spPr>
          <a:xfrm>
            <a:off x="311699" y="1422725"/>
            <a:ext cx="7465413" cy="11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90799" lvl="0" indent="-147507" algn="l" rtl="0">
              <a:lnSpc>
                <a:spcPct val="80000"/>
              </a:lnSpc>
              <a:spcBef>
                <a:spcPts val="664"/>
              </a:spcBef>
              <a:spcAft>
                <a:spcPts val="0"/>
              </a:spcAft>
              <a:buSzPts val="1303"/>
              <a:buFont typeface="Open Sans"/>
              <a:buChar char="✔"/>
            </a:pPr>
            <a:r>
              <a:rPr lang="ru" sz="1302" dirty="0">
                <a:latin typeface="Open Sans"/>
                <a:ea typeface="Open Sans"/>
                <a:cs typeface="Open Sans"/>
                <a:sym typeface="Open Sans"/>
              </a:rPr>
              <a:t>Фото, ФИО 4-5 ключевых участников вашей команды</a:t>
            </a:r>
            <a:endParaRPr sz="1302" dirty="0">
              <a:latin typeface="Open Sans"/>
              <a:ea typeface="Open Sans"/>
              <a:cs typeface="Open Sans"/>
              <a:sym typeface="Open Sans"/>
            </a:endParaRPr>
          </a:p>
          <a:p>
            <a:pPr marL="190799" lvl="0" indent="-147507" algn="l" rtl="0">
              <a:lnSpc>
                <a:spcPct val="80000"/>
              </a:lnSpc>
              <a:spcBef>
                <a:spcPts val="664"/>
              </a:spcBef>
              <a:spcAft>
                <a:spcPts val="0"/>
              </a:spcAft>
              <a:buSzPts val="1303"/>
              <a:buFont typeface="Open Sans"/>
              <a:buChar char="✔"/>
            </a:pPr>
            <a:r>
              <a:rPr lang="ru" sz="1302" dirty="0">
                <a:latin typeface="Open Sans"/>
                <a:ea typeface="Open Sans"/>
                <a:cs typeface="Open Sans"/>
                <a:sym typeface="Open Sans"/>
              </a:rPr>
              <a:t>Роль каждого из них в проекте (разработчик, консультант, продавец и т.д.)</a:t>
            </a:r>
            <a:endParaRPr sz="1302" dirty="0">
              <a:latin typeface="Open Sans"/>
              <a:ea typeface="Open Sans"/>
              <a:cs typeface="Open Sans"/>
              <a:sym typeface="Open Sans"/>
            </a:endParaRPr>
          </a:p>
          <a:p>
            <a:pPr marL="190799" lvl="0" indent="-147507" algn="l" rtl="0">
              <a:lnSpc>
                <a:spcPct val="80000"/>
              </a:lnSpc>
              <a:spcBef>
                <a:spcPts val="664"/>
              </a:spcBef>
              <a:spcAft>
                <a:spcPts val="0"/>
              </a:spcAft>
              <a:buSzPts val="1303"/>
              <a:buFont typeface="Open Sans"/>
              <a:buChar char="✔"/>
            </a:pPr>
            <a:r>
              <a:rPr lang="ru" sz="1302" dirty="0">
                <a:latin typeface="Open Sans"/>
                <a:ea typeface="Open Sans"/>
                <a:cs typeface="Open Sans"/>
                <a:sym typeface="Open Sans"/>
              </a:rPr>
              <a:t>Ключевой опыт каждого тезисно и в контексте проекта</a:t>
            </a:r>
            <a:endParaRPr sz="1302" dirty="0">
              <a:latin typeface="Open Sans"/>
              <a:ea typeface="Open Sans"/>
              <a:cs typeface="Open Sans"/>
              <a:sym typeface="Open Sans"/>
            </a:endParaRPr>
          </a:p>
          <a:p>
            <a:pPr marL="190799" lvl="0" indent="-147507" algn="l" rtl="0">
              <a:lnSpc>
                <a:spcPct val="80000"/>
              </a:lnSpc>
              <a:spcBef>
                <a:spcPts val="664"/>
              </a:spcBef>
              <a:spcAft>
                <a:spcPts val="0"/>
              </a:spcAft>
              <a:buSzPts val="1303"/>
              <a:buFont typeface="Open Sans"/>
              <a:buChar char="✔"/>
            </a:pPr>
            <a:r>
              <a:rPr lang="ru" sz="1302" dirty="0">
                <a:latin typeface="Open Sans"/>
                <a:ea typeface="Open Sans"/>
                <a:cs typeface="Open Sans"/>
                <a:sym typeface="Open Sans"/>
              </a:rPr>
              <a:t>Внешние советники, консультанты, менторы (если есть)</a:t>
            </a:r>
            <a:endParaRPr sz="1302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1" name="Google Shape;181;p24"/>
          <p:cNvSpPr txBox="1"/>
          <p:nvPr/>
        </p:nvSpPr>
        <p:spPr>
          <a:xfrm>
            <a:off x="311701" y="3055738"/>
            <a:ext cx="47118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ВАЖНО ДОНЕСТИ:</a:t>
            </a:r>
            <a:endParaRPr sz="1900" i="0" u="none" strike="noStrike" cap="none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" name="Google Shape;103;p17">
            <a:extLst>
              <a:ext uri="{FF2B5EF4-FFF2-40B4-BE49-F238E27FC236}">
                <a16:creationId xmlns:a16="http://schemas.microsoft.com/office/drawing/2014/main" id="{D4607FE2-9B6F-486B-9141-DBC5CB577D22}"/>
              </a:ext>
            </a:extLst>
          </p:cNvPr>
          <p:cNvPicPr preferRelativeResize="0"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3459" y="216816"/>
            <a:ext cx="1236081" cy="513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3"/>
          <p:cNvSpPr txBox="1"/>
          <p:nvPr/>
        </p:nvSpPr>
        <p:spPr>
          <a:xfrm>
            <a:off x="7885522" y="3824675"/>
            <a:ext cx="1258478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900" b="1" dirty="0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10</a:t>
            </a:r>
            <a:endParaRPr sz="100" dirty="0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5" name="Google Shape;165;p23"/>
          <p:cNvSpPr txBox="1"/>
          <p:nvPr/>
        </p:nvSpPr>
        <p:spPr>
          <a:xfrm>
            <a:off x="311700" y="1422725"/>
            <a:ext cx="8520600" cy="22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90799" indent="-147349">
              <a:lnSpc>
                <a:spcPct val="90000"/>
              </a:lnSpc>
              <a:spcBef>
                <a:spcPts val="664"/>
              </a:spcBef>
              <a:buSzPts val="1300"/>
              <a:buFont typeface="Open Sans"/>
              <a:buChar char="✔"/>
              <a:defRPr sz="1300">
                <a:solidFill>
                  <a:schemeClr val="dk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ru" dirty="0">
                <a:sym typeface="Open Sans"/>
              </a:rPr>
              <a:t>Цель </a:t>
            </a:r>
            <a:r>
              <a:rPr lang="ru-RU" dirty="0">
                <a:sym typeface="Open Sans"/>
              </a:rPr>
              <a:t>предложения</a:t>
            </a:r>
            <a:r>
              <a:rPr lang="ru" dirty="0">
                <a:sym typeface="Open Sans"/>
              </a:rPr>
              <a:t>: что именно, кому </a:t>
            </a:r>
            <a:r>
              <a:rPr lang="ru-RU" dirty="0">
                <a:sym typeface="Open Sans"/>
              </a:rPr>
              <a:t>и зачем</a:t>
            </a:r>
            <a:r>
              <a:rPr lang="ru" dirty="0">
                <a:sym typeface="Open Sans"/>
              </a:rPr>
              <a:t> вы предлагаете</a:t>
            </a:r>
            <a:endParaRPr dirty="0">
              <a:sym typeface="Open Sans"/>
            </a:endParaRPr>
          </a:p>
          <a:p>
            <a:r>
              <a:rPr lang="ru" dirty="0">
                <a:sym typeface="Open Sans"/>
              </a:rPr>
              <a:t>План пилотного проекта или работы (таймлайн: основные вехи с датами, основные показатели эффективности, потребности и задачи)</a:t>
            </a:r>
            <a:endParaRPr dirty="0">
              <a:sym typeface="Open Sans"/>
            </a:endParaRPr>
          </a:p>
          <a:p>
            <a:r>
              <a:rPr lang="ru" dirty="0">
                <a:sym typeface="Open Sans"/>
              </a:rPr>
              <a:t>Метрики успеха, экономические выгоды, которые получит индустриальный партнер</a:t>
            </a:r>
            <a:endParaRPr dirty="0">
              <a:sym typeface="Open Sans"/>
            </a:endParaRPr>
          </a:p>
          <a:p>
            <a:r>
              <a:rPr lang="ru" dirty="0">
                <a:sym typeface="Open Sans"/>
              </a:rPr>
              <a:t>Бизнес-модель сотрудничества с индустриальными партнерами </a:t>
            </a:r>
            <a:r>
              <a:rPr lang="en-US" dirty="0" err="1">
                <a:sym typeface="Open Sans"/>
              </a:rPr>
              <a:t>GreenTech</a:t>
            </a:r>
            <a:r>
              <a:rPr lang="ru" dirty="0">
                <a:sym typeface="Open Sans"/>
              </a:rPr>
              <a:t> </a:t>
            </a:r>
            <a:endParaRPr dirty="0">
              <a:sym typeface="Open Sans Medium"/>
            </a:endParaRPr>
          </a:p>
          <a:p>
            <a:r>
              <a:rPr lang="ru" dirty="0">
                <a:sym typeface="Open Sans"/>
              </a:rPr>
              <a:t>Ресурсы и бюджет: что необходимо от индустриального партнера </a:t>
            </a:r>
            <a:r>
              <a:rPr lang="en-US" dirty="0" err="1">
                <a:sym typeface="Open Sans"/>
              </a:rPr>
              <a:t>GreenTech</a:t>
            </a:r>
            <a:r>
              <a:rPr lang="ru" dirty="0">
                <a:sym typeface="Open Sans"/>
              </a:rPr>
              <a:t>, чтобы начать работать с вами</a:t>
            </a:r>
            <a:endParaRPr dirty="0">
              <a:sym typeface="Open Sans"/>
            </a:endParaRPr>
          </a:p>
        </p:txBody>
      </p:sp>
      <p:sp>
        <p:nvSpPr>
          <p:cNvPr id="167" name="Google Shape;167;p23"/>
          <p:cNvSpPr txBox="1"/>
          <p:nvPr/>
        </p:nvSpPr>
        <p:spPr>
          <a:xfrm>
            <a:off x="311701" y="3390413"/>
            <a:ext cx="47118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 dirty="0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ВАЖНО ДОНЕСТИ:</a:t>
            </a:r>
            <a:endParaRPr sz="1900" i="0" u="none" strike="noStrike" cap="none" dirty="0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8" name="Google Shape;168;p23"/>
          <p:cNvSpPr txBox="1"/>
          <p:nvPr/>
        </p:nvSpPr>
        <p:spPr>
          <a:xfrm>
            <a:off x="311700" y="3749875"/>
            <a:ext cx="79392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SzPts val="1300"/>
              <a:buFont typeface="Open Sans"/>
              <a:buChar char="✔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Понятные результаты пилота и экономическая выгода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SzPts val="1300"/>
              <a:buFont typeface="Open Sans"/>
              <a:buChar char="✔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Понятный следующий шаг для начала работы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Char char="✔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Что необходимо от индустриального партнера и модель сотрудничества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9" name="Google Shape;169;p23"/>
          <p:cNvSpPr txBox="1">
            <a:spLocks noGrp="1"/>
          </p:cNvSpPr>
          <p:nvPr>
            <p:ph type="title"/>
          </p:nvPr>
        </p:nvSpPr>
        <p:spPr>
          <a:xfrm>
            <a:off x="311700" y="4531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latin typeface="Open Sans"/>
                <a:ea typeface="Open Sans"/>
                <a:cs typeface="Open Sans"/>
                <a:sym typeface="Open Sans"/>
              </a:rPr>
              <a:t>Предложение </a:t>
            </a:r>
            <a:r>
              <a:rPr lang="ru-RU" b="1" dirty="0">
                <a:latin typeface="Open Sans"/>
                <a:ea typeface="Open Sans"/>
                <a:cs typeface="Open Sans"/>
                <a:sym typeface="Open Sans"/>
              </a:rPr>
              <a:t>заказчику*</a:t>
            </a:r>
            <a:endParaRPr b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0" name="Google Shape;170;p23"/>
          <p:cNvSpPr txBox="1"/>
          <p:nvPr/>
        </p:nvSpPr>
        <p:spPr>
          <a:xfrm>
            <a:off x="311701" y="1017725"/>
            <a:ext cx="35361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НА СЛАЙДЕ:</a:t>
            </a:r>
            <a:endParaRPr sz="1900" i="0" u="none" strike="noStrike" cap="none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" name="Google Shape;103;p17">
            <a:extLst>
              <a:ext uri="{FF2B5EF4-FFF2-40B4-BE49-F238E27FC236}">
                <a16:creationId xmlns:a16="http://schemas.microsoft.com/office/drawing/2014/main" id="{75546F2D-1D81-4C18-A699-883E39B474A0}"/>
              </a:ext>
            </a:extLst>
          </p:cNvPr>
          <p:cNvPicPr preferRelativeResize="0"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3459" y="216816"/>
            <a:ext cx="1236081" cy="51363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65;p23">
            <a:extLst>
              <a:ext uri="{FF2B5EF4-FFF2-40B4-BE49-F238E27FC236}">
                <a16:creationId xmlns:a16="http://schemas.microsoft.com/office/drawing/2014/main" id="{67D8AAF9-D999-434F-BF6A-F8DE7E433C35}"/>
              </a:ext>
            </a:extLst>
          </p:cNvPr>
          <p:cNvSpPr txBox="1"/>
          <p:nvPr/>
        </p:nvSpPr>
        <p:spPr>
          <a:xfrm>
            <a:off x="348940" y="4690312"/>
            <a:ext cx="8668680" cy="22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90799" indent="-147349">
              <a:lnSpc>
                <a:spcPct val="90000"/>
              </a:lnSpc>
              <a:spcBef>
                <a:spcPts val="664"/>
              </a:spcBef>
              <a:buSzPts val="1300"/>
              <a:buFont typeface="Open Sans"/>
              <a:buChar char="✔"/>
              <a:defRPr sz="1300">
                <a:solidFill>
                  <a:schemeClr val="dk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43450" indent="0">
              <a:buNone/>
            </a:pPr>
            <a:r>
              <a:rPr lang="ru-RU" sz="1000" dirty="0">
                <a:sym typeface="Open Sans"/>
              </a:rPr>
              <a:t>* слайд заполняется заявителями, претендующими на внедрение своих решений и подающими заявки по направлениям поиска 1-6 </a:t>
            </a:r>
            <a:endParaRPr sz="1000" dirty="0">
              <a:sym typeface="Open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3"/>
          <p:cNvSpPr txBox="1"/>
          <p:nvPr/>
        </p:nvSpPr>
        <p:spPr>
          <a:xfrm>
            <a:off x="7418231" y="3824675"/>
            <a:ext cx="1725769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900" b="1" dirty="0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10*</a:t>
            </a:r>
            <a:endParaRPr sz="100" dirty="0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5" name="Google Shape;165;p23"/>
          <p:cNvSpPr txBox="1"/>
          <p:nvPr/>
        </p:nvSpPr>
        <p:spPr>
          <a:xfrm>
            <a:off x="311700" y="1288913"/>
            <a:ext cx="8832300" cy="22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90799" indent="-147349">
              <a:lnSpc>
                <a:spcPct val="90000"/>
              </a:lnSpc>
              <a:spcBef>
                <a:spcPts val="664"/>
              </a:spcBef>
              <a:buSzPts val="1300"/>
              <a:buFont typeface="Open Sans"/>
              <a:buChar char="✔"/>
              <a:defRPr sz="1300">
                <a:solidFill>
                  <a:schemeClr val="dk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>
              <a:lnSpc>
                <a:spcPct val="100000"/>
              </a:lnSpc>
              <a:spcBef>
                <a:spcPts val="300"/>
              </a:spcBef>
              <a:buSzPct val="100000"/>
            </a:pPr>
            <a:r>
              <a:rPr lang="ru-RU" sz="1200" dirty="0"/>
              <a:t>Цель предложения: стать резидентом ОЭЗ «Зелёная Долина» и использовать ее инфраструктуру</a:t>
            </a:r>
          </a:p>
          <a:p>
            <a:pPr>
              <a:lnSpc>
                <a:spcPct val="100000"/>
              </a:lnSpc>
              <a:spcBef>
                <a:spcPts val="300"/>
              </a:spcBef>
              <a:buSzPct val="100000"/>
            </a:pPr>
            <a:r>
              <a:rPr lang="ru-RU" sz="1200" dirty="0"/>
              <a:t>Соответствие приоритетным направлениям ОЭЗ: Биотехнологии / Агрохимия / Нефтехимия / Переработка продуктов сельского хозяйства</a:t>
            </a:r>
          </a:p>
          <a:p>
            <a:pPr>
              <a:lnSpc>
                <a:spcPct val="100000"/>
              </a:lnSpc>
              <a:spcBef>
                <a:spcPts val="300"/>
              </a:spcBef>
              <a:buSzPct val="100000"/>
            </a:pPr>
            <a:r>
              <a:rPr lang="ru-RU" sz="1200" dirty="0"/>
              <a:t>Что планируется в ОЭЗ: производство / R&amp;D / пилотная линия, необходимая площадь — ___га / </a:t>
            </a:r>
            <a:r>
              <a:rPr lang="ru-RU" sz="1200" dirty="0" err="1"/>
              <a:t>кв.м</a:t>
            </a:r>
            <a:endParaRPr lang="ru-RU" sz="1200" dirty="0"/>
          </a:p>
          <a:p>
            <a:pPr>
              <a:lnSpc>
                <a:spcPct val="100000"/>
              </a:lnSpc>
              <a:spcBef>
                <a:spcPts val="300"/>
              </a:spcBef>
              <a:buSzPct val="100000"/>
            </a:pPr>
            <a:r>
              <a:rPr lang="ru-RU" sz="1200" dirty="0"/>
              <a:t>Потенциал взаимодействия с предприятиями ОЭЗ: использование продуктов предприятий ОЭЗ как сырья; предложение своего продукта для кооперации; синергия с ресурсами ПАО «Татнефть»</a:t>
            </a:r>
          </a:p>
          <a:p>
            <a:pPr>
              <a:lnSpc>
                <a:spcPct val="100000"/>
              </a:lnSpc>
              <a:spcBef>
                <a:spcPts val="300"/>
              </a:spcBef>
              <a:buSzPct val="100000"/>
            </a:pPr>
            <a:r>
              <a:rPr lang="ru-RU" sz="1200" dirty="0"/>
              <a:t>Окупаемость проекта: PP — __лет; NPV — __млн руб.; IRR  __%; целевой ориентир окупаемости — менее 6 лет</a:t>
            </a:r>
          </a:p>
          <a:p>
            <a:pPr>
              <a:lnSpc>
                <a:spcPct val="100000"/>
              </a:lnSpc>
              <a:spcBef>
                <a:spcPts val="300"/>
              </a:spcBef>
              <a:buSzPct val="100000"/>
            </a:pPr>
            <a:r>
              <a:rPr lang="ru-RU" sz="1200" dirty="0"/>
              <a:t>Планы по инвестициям: собственные — __млн руб.; запрос к ОЭЗ и партнёрам — __млн руб. и предлагаемые условия</a:t>
            </a:r>
          </a:p>
          <a:p>
            <a:pPr>
              <a:lnSpc>
                <a:spcPct val="100000"/>
              </a:lnSpc>
              <a:spcBef>
                <a:spcPts val="300"/>
              </a:spcBef>
              <a:buSzPct val="100000"/>
            </a:pPr>
            <a:r>
              <a:rPr lang="ru-RU" sz="1200" dirty="0"/>
              <a:t>Что нужно от ОЭЗ: площадка / подключение к сетям /льготный кредит / прямые инвестиции</a:t>
            </a:r>
            <a:endParaRPr sz="1200" dirty="0">
              <a:sym typeface="Open Sans"/>
            </a:endParaRPr>
          </a:p>
        </p:txBody>
      </p:sp>
      <p:sp>
        <p:nvSpPr>
          <p:cNvPr id="167" name="Google Shape;167;p23"/>
          <p:cNvSpPr txBox="1"/>
          <p:nvPr/>
        </p:nvSpPr>
        <p:spPr>
          <a:xfrm>
            <a:off x="311701" y="3539093"/>
            <a:ext cx="4594836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 dirty="0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ВАЖНО ДОНЕСТИ:</a:t>
            </a:r>
            <a:endParaRPr sz="1900" i="0" u="none" strike="noStrike" cap="none" dirty="0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8" name="Google Shape;168;p23"/>
          <p:cNvSpPr txBox="1"/>
          <p:nvPr/>
        </p:nvSpPr>
        <p:spPr>
          <a:xfrm>
            <a:off x="274460" y="3772637"/>
            <a:ext cx="79392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90799" lvl="0" indent="-147349">
              <a:spcBef>
                <a:spcPts val="300"/>
              </a:spcBef>
              <a:buSzPct val="100000"/>
              <a:buFont typeface="Open Sans"/>
              <a:buChar char="✔"/>
            </a:pPr>
            <a:r>
              <a:rPr lang="ru-RU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Соответствие приоритетным направлениям ОЭЗ</a:t>
            </a:r>
          </a:p>
          <a:p>
            <a:pPr marL="190799" lvl="0" indent="-147349">
              <a:spcBef>
                <a:spcPts val="300"/>
              </a:spcBef>
              <a:buSzPct val="100000"/>
              <a:buFont typeface="Open Sans"/>
              <a:buChar char="✔"/>
            </a:pPr>
            <a:r>
              <a:rPr lang="ru-RU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Высокий потенциал кооперации с компаниями Нижнекамского Нефтехимического Кластера</a:t>
            </a:r>
          </a:p>
          <a:p>
            <a:pPr marL="190799" lvl="0" indent="-147349">
              <a:spcBef>
                <a:spcPts val="300"/>
              </a:spcBef>
              <a:buSzPct val="100000"/>
              <a:buFont typeface="Open Sans"/>
              <a:buChar char="✔"/>
            </a:pPr>
            <a:r>
              <a:rPr lang="ru-RU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Понятный запрос к ОЭЗ</a:t>
            </a:r>
          </a:p>
          <a:p>
            <a:pPr marL="190799" lvl="0" indent="-147349">
              <a:spcBef>
                <a:spcPts val="300"/>
              </a:spcBef>
              <a:buSzPct val="100000"/>
              <a:buFont typeface="Open Sans"/>
              <a:buChar char="✔"/>
            </a:pPr>
            <a:r>
              <a:rPr lang="ru-RU" sz="1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Окупаемость проекта, планируемые инвестиции заявителя</a:t>
            </a:r>
          </a:p>
        </p:txBody>
      </p:sp>
      <p:sp>
        <p:nvSpPr>
          <p:cNvPr id="170" name="Google Shape;170;p23"/>
          <p:cNvSpPr txBox="1"/>
          <p:nvPr/>
        </p:nvSpPr>
        <p:spPr>
          <a:xfrm>
            <a:off x="311701" y="1017725"/>
            <a:ext cx="35361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НА СЛАЙДЕ:</a:t>
            </a:r>
            <a:endParaRPr sz="1900" i="0" u="none" strike="noStrike" cap="none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" name="Google Shape;103;p17">
            <a:extLst>
              <a:ext uri="{FF2B5EF4-FFF2-40B4-BE49-F238E27FC236}">
                <a16:creationId xmlns:a16="http://schemas.microsoft.com/office/drawing/2014/main" id="{75546F2D-1D81-4C18-A699-883E39B474A0}"/>
              </a:ext>
            </a:extLst>
          </p:cNvPr>
          <p:cNvPicPr preferRelativeResize="0"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3459" y="216816"/>
            <a:ext cx="1236081" cy="51363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503A8C5-1223-4601-A3F4-742993E9E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Google Shape;169;p23">
            <a:extLst>
              <a:ext uri="{FF2B5EF4-FFF2-40B4-BE49-F238E27FC236}">
                <a16:creationId xmlns:a16="http://schemas.microsoft.com/office/drawing/2014/main" id="{B25B5C4C-EAE5-421B-B6FE-965A1CFACBB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531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latin typeface="Open Sans"/>
                <a:ea typeface="Open Sans"/>
                <a:cs typeface="Open Sans"/>
                <a:sym typeface="Open Sans"/>
              </a:rPr>
              <a:t>Предложение </a:t>
            </a:r>
            <a:r>
              <a:rPr lang="ru-RU" b="1" dirty="0">
                <a:latin typeface="Open Sans"/>
                <a:ea typeface="Open Sans"/>
                <a:cs typeface="Open Sans"/>
                <a:sym typeface="Open Sans"/>
              </a:rPr>
              <a:t>для ОЭЗ «Зеленая Долина»*</a:t>
            </a:r>
            <a:endParaRPr b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" name="Google Shape;165;p23">
            <a:extLst>
              <a:ext uri="{FF2B5EF4-FFF2-40B4-BE49-F238E27FC236}">
                <a16:creationId xmlns:a16="http://schemas.microsoft.com/office/drawing/2014/main" id="{CC4FC6C2-4107-41F0-B381-35B813697432}"/>
              </a:ext>
            </a:extLst>
          </p:cNvPr>
          <p:cNvSpPr txBox="1"/>
          <p:nvPr/>
        </p:nvSpPr>
        <p:spPr>
          <a:xfrm>
            <a:off x="348940" y="4690312"/>
            <a:ext cx="8668680" cy="22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90799" indent="-147349">
              <a:lnSpc>
                <a:spcPct val="90000"/>
              </a:lnSpc>
              <a:spcBef>
                <a:spcPts val="664"/>
              </a:spcBef>
              <a:buSzPts val="1300"/>
              <a:buFont typeface="Open Sans"/>
              <a:buChar char="✔"/>
              <a:defRPr sz="1300">
                <a:solidFill>
                  <a:schemeClr val="dk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43450" indent="0">
              <a:buNone/>
            </a:pPr>
            <a:r>
              <a:rPr lang="ru-RU" sz="1000" dirty="0">
                <a:sym typeface="Open Sans"/>
              </a:rPr>
              <a:t>* слайд заполняется заявителями, претендующими на получение статуса резидента ОЭЗ «Зеленая Долина» (направление поиска 7) </a:t>
            </a:r>
            <a:endParaRPr sz="1000" dirty="0"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645544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atin typeface="Open Sans"/>
                <a:ea typeface="Open Sans"/>
                <a:cs typeface="Open Sans"/>
                <a:sym typeface="Open Sans"/>
              </a:rPr>
              <a:t>Контакты</a:t>
            </a:r>
            <a:endParaRPr b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7" name="Google Shape;177;p24"/>
          <p:cNvSpPr txBox="1"/>
          <p:nvPr/>
        </p:nvSpPr>
        <p:spPr>
          <a:xfrm>
            <a:off x="311701" y="1017725"/>
            <a:ext cx="36084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AD47"/>
              </a:buClr>
              <a:buSzPts val="2800"/>
              <a:buFont typeface="Arial"/>
              <a:buNone/>
            </a:pPr>
            <a:r>
              <a:rPr lang="ru" sz="1900" i="0" u="none" strike="noStrike" cap="none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НА СЛАЙДЕ:</a:t>
            </a:r>
            <a:endParaRPr sz="1900" i="0" u="none" strike="noStrike" cap="none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8" name="Google Shape;178;p24"/>
          <p:cNvSpPr txBox="1"/>
          <p:nvPr/>
        </p:nvSpPr>
        <p:spPr>
          <a:xfrm>
            <a:off x="7937369" y="3824675"/>
            <a:ext cx="1206631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900" b="1" dirty="0">
                <a:solidFill>
                  <a:srgbClr val="50B05B"/>
                </a:solidFill>
                <a:latin typeface="Open Sans"/>
                <a:ea typeface="Open Sans"/>
                <a:cs typeface="Open Sans"/>
                <a:sym typeface="Open Sans"/>
              </a:rPr>
              <a:t>11</a:t>
            </a:r>
            <a:endParaRPr sz="100" dirty="0">
              <a:solidFill>
                <a:srgbClr val="50B0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2" name="Google Shape;182;p24"/>
          <p:cNvSpPr txBox="1"/>
          <p:nvPr/>
        </p:nvSpPr>
        <p:spPr>
          <a:xfrm>
            <a:off x="311698" y="1377201"/>
            <a:ext cx="7729365" cy="13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SzPts val="1300"/>
              <a:buFont typeface="Open Sans"/>
              <a:buChar char="✔"/>
            </a:pP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ФИО, номер телефона, почта контактного лица</a:t>
            </a:r>
            <a:endParaRPr sz="1300" dirty="0">
              <a:latin typeface="Open Sans"/>
              <a:ea typeface="Open Sans"/>
              <a:cs typeface="Open Sans"/>
              <a:sym typeface="Open Sans"/>
            </a:endParaRPr>
          </a:p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SzPts val="1300"/>
              <a:buFont typeface="Open Sans"/>
              <a:buChar char="✔"/>
            </a:pP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Ссылка на сайт проекта, страницы в социальных сетях, приложения</a:t>
            </a:r>
            <a:endParaRPr sz="1300" dirty="0">
              <a:latin typeface="Open Sans"/>
              <a:ea typeface="Open Sans"/>
              <a:cs typeface="Open Sans"/>
              <a:sym typeface="Open Sans"/>
            </a:endParaRPr>
          </a:p>
          <a:p>
            <a:pPr marL="190799" marR="0" lvl="0" indent="-147349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SzPts val="1300"/>
              <a:buFont typeface="Open Sans"/>
              <a:buChar char="✔"/>
            </a:pPr>
            <a:r>
              <a:rPr lang="ru" sz="1300" dirty="0">
                <a:latin typeface="Open Sans"/>
                <a:ea typeface="Open Sans"/>
                <a:cs typeface="Open Sans"/>
                <a:sym typeface="Open Sans"/>
              </a:rPr>
              <a:t>QR-code на ваш сайт</a:t>
            </a:r>
            <a:endParaRPr sz="1300" dirty="0">
              <a:latin typeface="Open Sans"/>
              <a:ea typeface="Open Sans"/>
              <a:cs typeface="Open Sans"/>
              <a:sym typeface="Open Sans"/>
            </a:endParaRPr>
          </a:p>
          <a:p>
            <a:pPr marL="126000" marR="0" lvl="0" indent="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None/>
            </a:pPr>
            <a:endParaRPr sz="1300" dirty="0">
              <a:latin typeface="Open Sans"/>
              <a:ea typeface="Open Sans"/>
              <a:cs typeface="Open Sans"/>
              <a:sym typeface="Open Sans"/>
            </a:endParaRPr>
          </a:p>
          <a:p>
            <a:pPr marL="126000" lvl="0" indent="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None/>
            </a:pPr>
            <a:endParaRPr sz="1300" dirty="0">
              <a:latin typeface="Open Sans"/>
              <a:ea typeface="Open Sans"/>
              <a:cs typeface="Open Sans"/>
              <a:sym typeface="Open Sans"/>
            </a:endParaRPr>
          </a:p>
          <a:p>
            <a:pPr marL="126000" marR="0" lvl="0" indent="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None/>
            </a:pPr>
            <a:endParaRPr sz="1300" dirty="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" name="Google Shape;103;p17">
            <a:extLst>
              <a:ext uri="{FF2B5EF4-FFF2-40B4-BE49-F238E27FC236}">
                <a16:creationId xmlns:a16="http://schemas.microsoft.com/office/drawing/2014/main" id="{D4607FE2-9B6F-486B-9141-DBC5CB577D22}"/>
              </a:ext>
            </a:extLst>
          </p:cNvPr>
          <p:cNvPicPr preferRelativeResize="0"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2622" y="216816"/>
            <a:ext cx="1236081" cy="5136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57293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5"/>
          <p:cNvSpPr txBox="1"/>
          <p:nvPr/>
        </p:nvSpPr>
        <p:spPr>
          <a:xfrm>
            <a:off x="8251500" y="3824675"/>
            <a:ext cx="892500" cy="2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dk1"/>
              </a:solidFill>
            </a:endParaRPr>
          </a:p>
        </p:txBody>
      </p:sp>
      <p:sp>
        <p:nvSpPr>
          <p:cNvPr id="188" name="Google Shape;188;p25"/>
          <p:cNvSpPr txBox="1"/>
          <p:nvPr/>
        </p:nvSpPr>
        <p:spPr>
          <a:xfrm>
            <a:off x="405800" y="838125"/>
            <a:ext cx="4808700" cy="20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3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Правила оформления итоговой презентации</a:t>
            </a:r>
            <a:endParaRPr sz="33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1" name="Google Shape;191;p25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5257450" y="4463377"/>
            <a:ext cx="1373101" cy="382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03;p17">
            <a:extLst>
              <a:ext uri="{FF2B5EF4-FFF2-40B4-BE49-F238E27FC236}">
                <a16:creationId xmlns:a16="http://schemas.microsoft.com/office/drawing/2014/main" id="{E986C56F-A7BC-4E39-A5B1-55EFCF106D31}"/>
              </a:ext>
            </a:extLst>
          </p:cNvPr>
          <p:cNvPicPr preferRelativeResize="0"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53471" y="4406176"/>
            <a:ext cx="1236081" cy="441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marR="0" lvl="0" indent="-38735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AutoNum type="arabicPeriod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Все фразы вычитаны «до запятой», все блоки текста и картинки выровнены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38735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AutoNum type="arabicPeriod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Одинаковая структура слайдов, на каждом выделена ключевая информация / мысль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38735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AutoNum type="arabicPeriod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Одинаковый крупный шрифт (от 20 размера), НЕ ПИСАТЬ ЗАГЛАВНЫМИ БУКВАМИ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38735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AutoNum type="arabicPeriod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На одном слайде не более 3 цветов и видов написания (выделение, размер, цвет)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38735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AutoNum type="arabicPeriod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Не отвлекайте </a:t>
            </a:r>
            <a:r>
              <a:rPr lang="ru-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экспертов</a:t>
            </a: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анимацией слайдов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38735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AutoNum type="arabicPeriod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Одинаковые сокращения г./год, т.руб/тыс.руб; формат дат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38735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AutoNum type="arabicPeriod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Все цифры на одном слайде в одинаковой размерности (без десятичных): 0 руб.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38735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AutoNum type="arabicPeriod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Все фразы, которые можно сократить без потери смысла,  сокращайте. Выдавайте саму суть.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0" algn="l" rtl="0">
              <a:lnSpc>
                <a:spcPct val="70000"/>
              </a:lnSpc>
              <a:spcBef>
                <a:spcPts val="664"/>
              </a:spcBef>
              <a:spcAft>
                <a:spcPts val="0"/>
              </a:spcAft>
              <a:buNone/>
            </a:pP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0" algn="l" rtl="0">
              <a:lnSpc>
                <a:spcPct val="70000"/>
              </a:lnSpc>
              <a:spcBef>
                <a:spcPts val="664"/>
              </a:spcBef>
              <a:spcAft>
                <a:spcPts val="0"/>
              </a:spcAft>
              <a:buNone/>
            </a:pP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0" algn="l" rtl="0">
              <a:lnSpc>
                <a:spcPct val="70000"/>
              </a:lnSpc>
              <a:spcBef>
                <a:spcPts val="664"/>
              </a:spcBef>
              <a:spcAft>
                <a:spcPts val="0"/>
              </a:spcAft>
              <a:buNone/>
            </a:pP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4" name="Google Shape;214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Open Sans"/>
                <a:ea typeface="Open Sans"/>
                <a:cs typeface="Open Sans"/>
                <a:sym typeface="Open Sans"/>
              </a:rPr>
              <a:t>Оформление и дизайн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" name="Google Shape;103;p17">
            <a:extLst>
              <a:ext uri="{FF2B5EF4-FFF2-40B4-BE49-F238E27FC236}">
                <a16:creationId xmlns:a16="http://schemas.microsoft.com/office/drawing/2014/main" id="{7F45A6D6-5045-41F8-A2B5-0A341CFEDA4C}"/>
              </a:ext>
            </a:extLst>
          </p:cNvPr>
          <p:cNvPicPr preferRelativeResize="0"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2622" y="216816"/>
            <a:ext cx="1236081" cy="513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Open Sans"/>
                <a:ea typeface="Open Sans"/>
                <a:cs typeface="Open Sans"/>
                <a:sym typeface="Open Sans"/>
              </a:rPr>
              <a:t>Фокусы и основные акценты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0" name="Google Shape;220;p28"/>
          <p:cNvSpPr txBox="1"/>
          <p:nvPr/>
        </p:nvSpPr>
        <p:spPr>
          <a:xfrm>
            <a:off x="311700" y="1195650"/>
            <a:ext cx="8156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None/>
            </a:pPr>
            <a:endParaRPr sz="1300"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222" name="Google Shape;222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7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AutoNum type="arabicPeriod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Решение проблемы индустриального партнера – основа всей презентации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8735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AutoNum type="arabicPeriod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Что и кто получит в результате проекта – измеримый эффект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8735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AutoNum type="arabicPeriod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Что вы будете делать и как это повлияет на решение проблемы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8735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AutoNum type="arabicPeriod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За счет чего вы достигаете эффекта, как он измеряется, почему его нельзя достичь иначе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8735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AutoNum type="arabicPeriod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Почему именно вы?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8735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AutoNum type="arabicPeriod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Что вы хотите сделать и с кем конкретно из партнеров, что нужно для этого?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8735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AutoNum type="arabicPeriod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Акценты на ключевых слайдах*: проблема, решение, успешные кейсы, предложение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8735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300"/>
              <a:buFont typeface="Open Sans"/>
              <a:buAutoNum type="arabicPeriod"/>
            </a:pP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Детальная информация идет в приложение (после основных слайдов)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 dirty="0">
              <a:solidFill>
                <a:srgbClr val="70AD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90000"/>
              </a:lnSpc>
              <a:spcBef>
                <a:spcPts val="664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00" dirty="0">
                <a:solidFill>
                  <a:srgbClr val="70AD47"/>
                </a:solidFill>
                <a:latin typeface="Open Sans"/>
                <a:ea typeface="Open Sans"/>
                <a:cs typeface="Open Sans"/>
                <a:sym typeface="Open Sans"/>
              </a:rPr>
              <a:t>ВАЖНО: </a:t>
            </a:r>
            <a:r>
              <a:rPr lang="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Последовательность слайдов задает логику и обеспечивает </a:t>
            </a:r>
            <a:r>
              <a:rPr lang="ru-RU" sz="13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восприятия</a:t>
            </a:r>
            <a:endParaRPr sz="13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" name="Google Shape;103;p17">
            <a:extLst>
              <a:ext uri="{FF2B5EF4-FFF2-40B4-BE49-F238E27FC236}">
                <a16:creationId xmlns:a16="http://schemas.microsoft.com/office/drawing/2014/main" id="{76C53574-C359-40E0-9D78-DD0B1FC69738}"/>
              </a:ext>
            </a:extLst>
          </p:cNvPr>
          <p:cNvPicPr preferRelativeResize="0"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2622" y="216816"/>
            <a:ext cx="1236081" cy="513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662</TotalTime>
  <Words>1407</Words>
  <Application>Microsoft Office PowerPoint</Application>
  <PresentationFormat>Экран (16:9)</PresentationFormat>
  <Paragraphs>185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Jost</vt:lpstr>
      <vt:lpstr>Open Sans</vt:lpstr>
      <vt:lpstr>Nunito</vt:lpstr>
      <vt:lpstr>Arial</vt:lpstr>
      <vt:lpstr>Open Sans Light</vt:lpstr>
      <vt:lpstr>Open Sans Medium</vt:lpstr>
      <vt:lpstr>Simple Light</vt:lpstr>
      <vt:lpstr>Презентация PowerPoint</vt:lpstr>
      <vt:lpstr>Презентация PowerPoint</vt:lpstr>
      <vt:lpstr>Структура презентации по блокам </vt:lpstr>
      <vt:lpstr>Титульный слайд</vt:lpstr>
      <vt:lpstr>Проблема</vt:lpstr>
      <vt:lpstr>Решение</vt:lpstr>
      <vt:lpstr>Уникальность/инновационность технологии</vt:lpstr>
      <vt:lpstr>Эффекты от внедрения</vt:lpstr>
      <vt:lpstr>Конкуренты</vt:lpstr>
      <vt:lpstr>Параметры рынка</vt:lpstr>
      <vt:lpstr>Ресурсы</vt:lpstr>
      <vt:lpstr>Команда</vt:lpstr>
      <vt:lpstr>Предложение заказчику*</vt:lpstr>
      <vt:lpstr>Предложение для ОЭЗ «Зеленая Долина»*</vt:lpstr>
      <vt:lpstr>Контакты</vt:lpstr>
      <vt:lpstr>Презентация PowerPoint</vt:lpstr>
      <vt:lpstr>Оформление и дизайн</vt:lpstr>
      <vt:lpstr>Фокусы и основные акценты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Polishuk Maria</dc:creator>
  <cp:lastModifiedBy>Luckashina Varvara</cp:lastModifiedBy>
  <cp:revision>27</cp:revision>
  <dcterms:modified xsi:type="dcterms:W3CDTF">2026-10-09T17:36:30Z</dcterms:modified>
</cp:coreProperties>
</file>