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71" r:id="rId7"/>
    <p:sldId id="263" r:id="rId8"/>
    <p:sldId id="261" r:id="rId9"/>
    <p:sldId id="264" r:id="rId10"/>
    <p:sldId id="262" r:id="rId11"/>
    <p:sldId id="265" r:id="rId12"/>
    <p:sldId id="266" r:id="rId13"/>
    <p:sldId id="273" r:id="rId14"/>
    <p:sldId id="272" r:id="rId15"/>
    <p:sldId id="267" r:id="rId16"/>
    <p:sldId id="269" r:id="rId17"/>
    <p:sldId id="270" r:id="rId18"/>
  </p:sldIdLst>
  <p:sldSz cx="9144000" cy="5143500" type="screen16x9"/>
  <p:notesSz cx="6858000" cy="9144000"/>
  <p:embeddedFontLst>
    <p:embeddedFont>
      <p:font typeface="Jost" panose="020B0604020202020204" charset="-52"/>
      <p:regular r:id="rId20"/>
      <p:bold r:id="rId21"/>
      <p:italic r:id="rId22"/>
      <p:boldItalic r:id="rId23"/>
    </p:embeddedFont>
    <p:embeddedFont>
      <p:font typeface="Nunito" panose="020B0604020202020204" charset="-52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Open Sans Light" panose="020B0604020202020204" charset="0"/>
      <p:regular r:id="rId32"/>
      <p:bold r:id="rId33"/>
      <p:italic r:id="rId34"/>
      <p:boldItalic r:id="rId35"/>
    </p:embeddedFont>
    <p:embeddedFont>
      <p:font typeface="Open Sans Medium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34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9ab00cef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9ab00cef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9d0177200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9d0177200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ab00cef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9ab00cef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ab00cefd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ab00cefd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! акцент на регион НН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ab00cefd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ab00cefd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ab00cefd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9ab00cefd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Патенты и подтверждение этой уникальности.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ab00cefd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ab00cefd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ab00cefd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ab00cefd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! оцифрованная таблица с конкурентами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ab00cefd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ab00cefd1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b00cef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ab00cef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d0177200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d0177200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b00cef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ab00cef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d0177200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d0177200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2825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ab00cefd1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9ab00cefd1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ab00cefd1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ab00cefd1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9ab00cefd1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9ab00cefd1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199" y="944750"/>
            <a:ext cx="5712299" cy="26822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4" name="Google Shape;64;p14"/>
          <p:cNvSpPr txBox="1"/>
          <p:nvPr/>
        </p:nvSpPr>
        <p:spPr>
          <a:xfrm>
            <a:off x="1362300" y="3728625"/>
            <a:ext cx="6910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Требования к презентации для </a:t>
            </a: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заявки на участие </a:t>
            </a:r>
            <a:b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GREENTECH </a:t>
            </a: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УСТОЙЧИВОЕ РАЗВИТИЕ 2026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8391" y="146200"/>
            <a:ext cx="846592" cy="35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415975" y="148684"/>
            <a:ext cx="1246577" cy="3468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018CA5-BFC6-4F5A-8E1A-02CD0300A967}"/>
              </a:ext>
            </a:extLst>
          </p:cNvPr>
          <p:cNvSpPr/>
          <p:nvPr/>
        </p:nvSpPr>
        <p:spPr>
          <a:xfrm>
            <a:off x="6198124" y="2571750"/>
            <a:ext cx="1192490" cy="675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2933775" y="610275"/>
            <a:ext cx="3000000" cy="766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80" b="1">
                <a:solidFill>
                  <a:schemeClr val="lt1"/>
                </a:solidFill>
                <a:highlight>
                  <a:srgbClr val="FF0000"/>
                </a:highlight>
                <a:latin typeface="Open Sans"/>
                <a:ea typeface="Open Sans"/>
                <a:cs typeface="Open Sans"/>
                <a:sym typeface="Open Sans"/>
              </a:rPr>
              <a:t>Важно!</a:t>
            </a:r>
            <a:endParaRPr b="1">
              <a:solidFill>
                <a:schemeClr val="lt1"/>
              </a:solidFill>
              <a:highlight>
                <a:srgbClr val="FF0000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217425" y="1376775"/>
            <a:ext cx="7273800" cy="251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9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Обратите внимание на общий вид (дизайн) презентации. </a:t>
            </a:r>
            <a:endParaRPr sz="189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9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Если у вас есть свой фирменный дизайн, то обновите его под стиль вашего проекта.</a:t>
            </a:r>
            <a:endParaRPr sz="189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9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9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Структура презентации (кол-во слайдов и их названия) должны соответствовать требованиям - 11 слайдов. </a:t>
            </a:r>
            <a:br>
              <a:rPr lang="ru" sz="189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189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Можно добавлять дополнительные материалы в приложение</a:t>
            </a:r>
            <a:endParaRPr sz="189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Структура презентации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61200" y="4571225"/>
            <a:ext cx="8250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Важно: </a:t>
            </a:r>
            <a:r>
              <a:rPr lang="ru" sz="1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сохранить рекомендованную структуру и последовательность слайдов.</a:t>
            </a: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486525" y="1236363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486525" y="1916475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486525" y="2596575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486525" y="3276675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86525" y="4006225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784773" y="1229694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4784773" y="1765211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057400" y="1208625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ТИТУЛЬНЫЙ СЛАЙД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1057400" y="1888725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ПРОБЛЕМА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057400" y="2568813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РЕШЕНИЕ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5503532" y="1739195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ПАРАМЕТРЫ РЫНКА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057400" y="3191462"/>
            <a:ext cx="3514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ИННОВАЦИОННОСТЬ ТЕХНОЛОГИИ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5503532" y="1201956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КОНКУРЕНТЫ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5503532" y="3420065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ЗАКАЗЧИКУ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4784773" y="2339583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8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5503532" y="2290021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РЕСУРСЫ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88;p16">
            <a:extLst>
              <a:ext uri="{FF2B5EF4-FFF2-40B4-BE49-F238E27FC236}">
                <a16:creationId xmlns:a16="http://schemas.microsoft.com/office/drawing/2014/main" id="{4160EF9B-A95B-4AEA-A37A-6680D4ACB054}"/>
              </a:ext>
            </a:extLst>
          </p:cNvPr>
          <p:cNvSpPr txBox="1"/>
          <p:nvPr/>
        </p:nvSpPr>
        <p:spPr>
          <a:xfrm>
            <a:off x="1010125" y="3973412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ЭФФЕКТЫ ОТ ВНЕДРЕНИЯ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93;p16">
            <a:extLst>
              <a:ext uri="{FF2B5EF4-FFF2-40B4-BE49-F238E27FC236}">
                <a16:creationId xmlns:a16="http://schemas.microsoft.com/office/drawing/2014/main" id="{6062EA33-79AE-40AC-BB7C-A1C342AF127D}"/>
              </a:ext>
            </a:extLst>
          </p:cNvPr>
          <p:cNvSpPr/>
          <p:nvPr/>
        </p:nvSpPr>
        <p:spPr>
          <a:xfrm>
            <a:off x="4784773" y="2889792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9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Google Shape;94;p16">
            <a:extLst>
              <a:ext uri="{FF2B5EF4-FFF2-40B4-BE49-F238E27FC236}">
                <a16:creationId xmlns:a16="http://schemas.microsoft.com/office/drawing/2014/main" id="{02AD1641-9DC8-4BB5-B26C-D036762EA991}"/>
              </a:ext>
            </a:extLst>
          </p:cNvPr>
          <p:cNvSpPr txBox="1"/>
          <p:nvPr/>
        </p:nvSpPr>
        <p:spPr>
          <a:xfrm>
            <a:off x="5503532" y="2840230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КОМАНДА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93;p16">
            <a:extLst>
              <a:ext uri="{FF2B5EF4-FFF2-40B4-BE49-F238E27FC236}">
                <a16:creationId xmlns:a16="http://schemas.microsoft.com/office/drawing/2014/main" id="{D957B658-2C6C-4F8F-BC82-9A8C9A01A9A5}"/>
              </a:ext>
            </a:extLst>
          </p:cNvPr>
          <p:cNvSpPr/>
          <p:nvPr/>
        </p:nvSpPr>
        <p:spPr>
          <a:xfrm>
            <a:off x="4784772" y="3454144"/>
            <a:ext cx="513091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Google Shape;92;p16">
            <a:extLst>
              <a:ext uri="{FF2B5EF4-FFF2-40B4-BE49-F238E27FC236}">
                <a16:creationId xmlns:a16="http://schemas.microsoft.com/office/drawing/2014/main" id="{BB71377C-9AD7-401E-838E-3DE16F3D644B}"/>
              </a:ext>
            </a:extLst>
          </p:cNvPr>
          <p:cNvSpPr txBox="1"/>
          <p:nvPr/>
        </p:nvSpPr>
        <p:spPr>
          <a:xfrm>
            <a:off x="5503532" y="3979682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КОНТАКТЫ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" name="Google Shape;93;p16">
            <a:extLst>
              <a:ext uri="{FF2B5EF4-FFF2-40B4-BE49-F238E27FC236}">
                <a16:creationId xmlns:a16="http://schemas.microsoft.com/office/drawing/2014/main" id="{D98CFDD5-5A75-468D-9D0C-F44F11761C96}"/>
              </a:ext>
            </a:extLst>
          </p:cNvPr>
          <p:cNvSpPr/>
          <p:nvPr/>
        </p:nvSpPr>
        <p:spPr>
          <a:xfrm>
            <a:off x="4784772" y="4013761"/>
            <a:ext cx="513091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/>
        </p:nvSpPr>
        <p:spPr>
          <a:xfrm>
            <a:off x="4274350" y="1201475"/>
            <a:ext cx="526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Название проекта</a:t>
            </a:r>
            <a:endParaRPr sz="24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3753625" y="2049525"/>
            <a:ext cx="5184000" cy="144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Название проекта – суть решения/ продукта/ технологии</a:t>
            </a:r>
            <a:endParaRPr sz="2000" dirty="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Направление, к которому относится проект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1074656" y="2373905"/>
            <a:ext cx="2283879" cy="1109700"/>
          </a:xfrm>
          <a:prstGeom prst="rect">
            <a:avLst/>
          </a:prstGeom>
          <a:noFill/>
          <a:ln w="12700" cap="flat" cmpd="sng">
            <a:solidFill>
              <a:srgbClr val="00B35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3"/>
              <a:buFont typeface="Arial"/>
              <a:buNone/>
            </a:pPr>
            <a:r>
              <a:rPr lang="ru" sz="2143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Логотип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3"/>
              <a:buFont typeface="Arial"/>
              <a:buNone/>
            </a:pPr>
            <a:r>
              <a:rPr lang="ru" sz="2143" dirty="0">
                <a:latin typeface="Open Sans Light"/>
                <a:ea typeface="Open Sans Light"/>
                <a:cs typeface="Open Sans Light"/>
                <a:sym typeface="Open Sans Light"/>
              </a:rPr>
              <a:t>Фото </a:t>
            </a:r>
            <a:r>
              <a:rPr lang="ru-RU" sz="2143" dirty="0">
                <a:latin typeface="Open Sans Light"/>
                <a:ea typeface="Open Sans Light"/>
                <a:cs typeface="Open Sans Light"/>
                <a:sym typeface="Open Sans Light"/>
              </a:rPr>
              <a:t>проекта</a:t>
            </a:r>
            <a:endParaRPr sz="2143" i="0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00" b="1">
              <a:solidFill>
                <a:srgbClr val="00B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Титульный слайд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Проблема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311700" y="3551902"/>
            <a:ext cx="7432200" cy="8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разбираетесь в проблеме и хорошо понимаете о чем говори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те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Проблема актуальна и важна для 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индустриального партнера,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вы решаете именно ее, а не в целом «за экологию»</a:t>
            </a: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, «за оптимизацию», «за улучшение»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311702" y="3193113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311701" y="1422729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Какую проблему решает ваш продукт/технология?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 он связан с темой G</a:t>
            </a:r>
            <a:r>
              <a:rPr lang="en-US" sz="1300" dirty="0" err="1">
                <a:latin typeface="Open Sans"/>
                <a:ea typeface="Open Sans"/>
                <a:cs typeface="Open Sans"/>
                <a:sym typeface="Open Sans"/>
              </a:rPr>
              <a:t>reenTech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, на которую вы пода</a:t>
            </a:r>
            <a:r>
              <a:rPr lang="ru-RU" sz="1300" dirty="0" err="1">
                <a:latin typeface="Open Sans"/>
                <a:ea typeface="Open Sans"/>
                <a:cs typeface="Open Sans"/>
                <a:sym typeface="Open Sans"/>
              </a:rPr>
              <a:t>ете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заявку?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 какой отрасли/сферы, для кого из партнеров G</a:t>
            </a:r>
            <a:r>
              <a:rPr lang="en-US" sz="1300" dirty="0" err="1">
                <a:latin typeface="Open Sans"/>
                <a:ea typeface="Open Sans"/>
                <a:cs typeface="Open Sans"/>
                <a:sym typeface="Open Sans"/>
              </a:rPr>
              <a:t>reenTech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проблема актуальна?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 каких единицах и цифрах выражается проблема (кВт/ч, тонны, млн руб.)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Почему для решения проблемы недостаточно/не эффективны существующие решения? </a:t>
            </a:r>
            <a:b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Как эта проблема будет меняться в перспективе 1-3-5-10 лет?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D4796143-72C9-488B-9B40-09FD99236366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4864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Решение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11701" y="1366171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Название и краткое описание вашего продукта понятным языком (технология на отдельном слайде)</a:t>
            </a:r>
          </a:p>
          <a:p>
            <a:pPr marL="21601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В каком объеме вы можете решить проблему?</a:t>
            </a: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Ключевые характеристики и полезность продукта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 ваше решение может быть внедрено и чем будет полезно индустриальному партнеру?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311700" y="3415218"/>
            <a:ext cx="7548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Ваш продукт решает проблему и решает ее значимо и экономич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ески 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измеримо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Решение проблемы - это именно ваш продукт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Вы понимаете, как работает ваш бизнес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11702" y="3056432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58DAC2-A879-4C87-AC8D-186233109654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57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Уникальность/инновационность </a:t>
            </a:r>
            <a:br>
              <a:rPr lang="ru" b="1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технологии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311700" y="1686673"/>
            <a:ext cx="8520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4400" lvl="0" indent="-1509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Описание сути технологии и ее отличия от других подходов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4400" lvl="0" indent="-1509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 чем базируется ваше решение – самое главное</a:t>
            </a:r>
          </a:p>
          <a:p>
            <a:pPr marL="194400" indent="-1509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Какая интеллектуальная собственность уже оформлена</a:t>
            </a:r>
          </a:p>
          <a:p>
            <a:pPr marL="194400" lvl="0" indent="-1509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Какие ресурсы для доработки или мощности для реализации есть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311699" y="3415214"/>
            <a:ext cx="8896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Ваше решение является уникальным, вы понимаете эту технологию лучше всех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Решить проблему таким образом можете только вы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Подтвердить инновационность технологии наличием патентов или другими документами, </a:t>
            </a:r>
            <a:br>
              <a:rPr lang="ru" sz="13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подтверждающими уникальность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311701" y="1281673"/>
            <a:ext cx="3269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311701" y="305778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428E0A-78F8-4A12-BBD4-798E73F5DF9C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Эффекты от внедрения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11701" y="1366171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Ч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ем </a:t>
            </a: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проект 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будет полез</a:t>
            </a:r>
            <a:r>
              <a:rPr lang="ru-RU" sz="1300" dirty="0" err="1">
                <a:latin typeface="Open Sans"/>
                <a:ea typeface="Open Sans"/>
                <a:cs typeface="Open Sans"/>
                <a:sym typeface="Open Sans"/>
              </a:rPr>
              <a:t>ен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индустриальному партнеру?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Дополнительные эффекты: технологические, организационные, экологические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Обязательно указать цифры экономического и/или экологического эффекта и способ его расчета</a:t>
            </a:r>
          </a:p>
          <a:p>
            <a:pPr marL="190799" lvl="0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Продемонстрируйте ваши успешные кейсы</a:t>
            </a: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311700" y="3396365"/>
            <a:ext cx="7790638" cy="1355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 какому экономическому эффекту приведет внедрение технологии на предприятии индустриального партнера?</a:t>
            </a: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У вас есть опыт работы по данному проекту с заказчиками, получены конкретные результаты</a:t>
            </a:r>
            <a:endParaRPr lang="ru"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11702" y="3037580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58DAC2-A879-4C87-AC8D-186233109654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К</a:t>
            </a: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онкуренты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311700" y="1425536"/>
            <a:ext cx="10440900" cy="15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Назвать основных конкурентов или альтернативные решения проблемы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Укажите явно ваши ключевые 3-5 преимуществ по сравнению с альтернативами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Визуально показать сравнение в виде компактной таблицы или графиков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Сравнение проводить </a:t>
            </a:r>
            <a:r>
              <a:rPr lang="ru-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цифровых значениях, а не «лучше» - «хуже» </a:t>
            </a:r>
            <a:b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100" i="0" u="none" strike="noStrike" cap="none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Показать не только российские аналоги</a:t>
            </a:r>
            <a:endParaRPr sz="1100" i="0" u="none" strike="noStrike" cap="none" dirty="0">
              <a:solidFill>
                <a:srgbClr val="7570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11700" y="3415225"/>
            <a:ext cx="7939800" cy="15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хорошо знаете своих конкурентов и понимаете ваши ключевые преимущества</a:t>
            </a:r>
            <a:endParaRPr sz="13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Именно ваши ключевые преимущества позволят решить проблему эффективно</a:t>
            </a:r>
            <a:endParaRPr sz="13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311701" y="305778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61989D6B-44E4-4F5A-B639-3A5B924ECCC5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311699" y="1422725"/>
            <a:ext cx="8426947" cy="134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1601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latin typeface="Open Sans"/>
                <a:ea typeface="Open Sans"/>
                <a:cs typeface="Open Sans"/>
              </a:defRPr>
            </a:lvl1pPr>
          </a:lstStyle>
          <a:p>
            <a:r>
              <a:rPr lang="ru-RU" dirty="0">
                <a:sym typeface="Open Sans"/>
              </a:rPr>
              <a:t>Потенциальные клиенты</a:t>
            </a:r>
          </a:p>
          <a:p>
            <a:r>
              <a:rPr lang="ru-RU" dirty="0">
                <a:sym typeface="Open Sans"/>
              </a:rPr>
              <a:t>Рынки, на которых потенциально может быть реализован проект</a:t>
            </a:r>
          </a:p>
          <a:p>
            <a:r>
              <a:rPr lang="ru-RU" dirty="0">
                <a:sym typeface="Open Sans"/>
              </a:rPr>
              <a:t>Оценка объема рынка (рекомендуем по модели </a:t>
            </a:r>
            <a:r>
              <a:rPr lang="en-US" dirty="0">
                <a:sym typeface="Open Sans"/>
              </a:rPr>
              <a:t>TAM, SAM, SOM</a:t>
            </a:r>
            <a:r>
              <a:rPr lang="ru-RU" dirty="0">
                <a:sym typeface="Open Sans"/>
              </a:rPr>
              <a:t>) , его динамики, позиционирования проекта на нем, в том числе зарубежного (например, дружественные страны)</a:t>
            </a:r>
          </a:p>
        </p:txBody>
      </p:sp>
      <p:sp>
        <p:nvSpPr>
          <p:cNvPr id="132" name="Google Shape;132;p20"/>
          <p:cNvSpPr txBox="1"/>
          <p:nvPr/>
        </p:nvSpPr>
        <p:spPr>
          <a:xfrm>
            <a:off x="311700" y="3415225"/>
            <a:ext cx="7939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-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четко понимаете, на каких заказчиков ориентирован продукт и какую долю рынка можете занять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647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Параметры рынка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311702" y="3056432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5667615D-ED23-45C0-B3FD-1299B3F28B5E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311700" y="1422724"/>
            <a:ext cx="8775739" cy="1866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ru-RU" dirty="0">
                <a:sym typeface="Open Sans"/>
              </a:rPr>
              <a:t>История и динамика развития проекта</a:t>
            </a:r>
          </a:p>
          <a:p>
            <a:r>
              <a:rPr lang="ru-RU" dirty="0">
                <a:sym typeface="Open Sans"/>
              </a:rPr>
              <a:t>Привлеченное венчурное/иное финансирование</a:t>
            </a:r>
          </a:p>
          <a:p>
            <a:r>
              <a:rPr lang="ru-RU" dirty="0">
                <a:sym typeface="Open Sans"/>
              </a:rPr>
              <a:t>Участие в программах институтов развития, других акселерационных программах и программах поддержки</a:t>
            </a:r>
          </a:p>
          <a:p>
            <a:r>
              <a:rPr lang="ru-RU" dirty="0">
                <a:sym typeface="Open Sans"/>
              </a:rPr>
              <a:t>Планы по дальнейшему развитию в части, например, исследований и разработок, организационного развития и плана по найму, защиты интеллектуальной собственности, привлечения инвестиций, маркетинга, продаж, продвижения</a:t>
            </a:r>
          </a:p>
          <a:p>
            <a:endParaRPr lang="ru-RU" dirty="0"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11701" y="3461114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11700" y="3820576"/>
            <a:ext cx="7939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Компания развивается и активна на рынке</a:t>
            </a:r>
          </a:p>
          <a:p>
            <a: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 компании есть четкий план по дальнейшему развитию проекта</a:t>
            </a: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53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Ресурсы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A5256A3F-EA74-4D22-976F-6F9871FBCBA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Команда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311699" y="3504084"/>
            <a:ext cx="8896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marR="0" lvl="0" indent="-14766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5"/>
              <a:buFont typeface="Open Sans"/>
              <a:buChar char="✔"/>
            </a:pP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 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ас есть все необходимые компетенции</a:t>
            </a:r>
            <a:endParaRPr sz="1305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666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5"/>
              <a:buFont typeface="Open Sans"/>
              <a:buChar char="✔"/>
            </a:pP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 може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сделать то, что предлагае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</a:t>
            </a:r>
            <a:endParaRPr sz="1305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SzPts val="935"/>
              <a:buNone/>
            </a:pPr>
            <a:endParaRPr sz="1305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64799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1305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64799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SzPts val="935"/>
              <a:buNone/>
            </a:pPr>
            <a:endParaRPr sz="1305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311701" y="1017725"/>
            <a:ext cx="360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311699" y="1422725"/>
            <a:ext cx="7465413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Фото, ФИО 4-5 ключевых участников вашей команды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Роль каждого из них в проекте (разработчик, консультант, продавец и т.д.)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Ключевой опыт каждого тезисно и в контексте проекта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Внешние советники, консультанты, менторы (если есть)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311701" y="305573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3;p17">
            <a:extLst>
              <a:ext uri="{FF2B5EF4-FFF2-40B4-BE49-F238E27FC236}">
                <a16:creationId xmlns:a16="http://schemas.microsoft.com/office/drawing/2014/main" id="{D4607FE2-9B6F-486B-9141-DBC5CB577D2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7885522" y="3824675"/>
            <a:ext cx="1258478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311700" y="1422725"/>
            <a:ext cx="8520600" cy="22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ru" dirty="0">
                <a:sym typeface="Open Sans"/>
              </a:rPr>
              <a:t>Цель </a:t>
            </a:r>
            <a:r>
              <a:rPr lang="ru-RU" dirty="0">
                <a:sym typeface="Open Sans"/>
              </a:rPr>
              <a:t>предложения</a:t>
            </a:r>
            <a:r>
              <a:rPr lang="ru" dirty="0">
                <a:sym typeface="Open Sans"/>
              </a:rPr>
              <a:t>: что именно, кому </a:t>
            </a:r>
            <a:r>
              <a:rPr lang="ru-RU" dirty="0">
                <a:sym typeface="Open Sans"/>
              </a:rPr>
              <a:t>и зачем</a:t>
            </a:r>
            <a:r>
              <a:rPr lang="ru" dirty="0">
                <a:sym typeface="Open Sans"/>
              </a:rPr>
              <a:t> вы предлагаете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План пилотного проекта или работы (таймлайн: основные вехи с датами, основные показатели эффективности, потребности и задачи)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Метрики успеха, экономические выгоды, которые получит индустриальный партнер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Бизнес-модель сотрудничества с индустриальными партнерами </a:t>
            </a:r>
            <a:r>
              <a:rPr lang="en-US" dirty="0" err="1">
                <a:sym typeface="Open Sans"/>
              </a:rPr>
              <a:t>GreenTech</a:t>
            </a:r>
            <a:r>
              <a:rPr lang="ru" dirty="0">
                <a:sym typeface="Open Sans"/>
              </a:rPr>
              <a:t> </a:t>
            </a:r>
            <a:endParaRPr dirty="0">
              <a:sym typeface="Open Sans Medium"/>
            </a:endParaRPr>
          </a:p>
          <a:p>
            <a:r>
              <a:rPr lang="ru" dirty="0">
                <a:sym typeface="Open Sans"/>
              </a:rPr>
              <a:t>Ресурсы и бюджет: что необходимо от индустриального партнера </a:t>
            </a:r>
            <a:r>
              <a:rPr lang="en-US" dirty="0" err="1">
                <a:sym typeface="Open Sans"/>
              </a:rPr>
              <a:t>GreenTech</a:t>
            </a:r>
            <a:r>
              <a:rPr lang="ru" dirty="0">
                <a:sym typeface="Open Sans"/>
              </a:rPr>
              <a:t>, чтобы начать работать с вами</a:t>
            </a:r>
            <a:endParaRPr dirty="0"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11701" y="3390413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11700" y="3749875"/>
            <a:ext cx="7939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Понятные результаты пилота и экономическая выгода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Понятный следующий шаг для начала работы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необходимо от индустриального партнера и модель сотрудничества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53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заказчику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75546F2D-1D81-4C18-A699-883E39B474A0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Контакты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311701" y="1017725"/>
            <a:ext cx="360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7937369" y="3824675"/>
            <a:ext cx="1206631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311698" y="1377201"/>
            <a:ext cx="7729365" cy="13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ФИО, номер телефона, почта контактного лица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Ссылка на сайт проекта, страницы в социальных сетях, приложения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QR-code на ваш сайт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marR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marR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3;p17">
            <a:extLst>
              <a:ext uri="{FF2B5EF4-FFF2-40B4-BE49-F238E27FC236}">
                <a16:creationId xmlns:a16="http://schemas.microsoft.com/office/drawing/2014/main" id="{D4607FE2-9B6F-486B-9141-DBC5CB577D2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729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/>
        </p:nvSpPr>
        <p:spPr>
          <a:xfrm>
            <a:off x="8251500" y="3824675"/>
            <a:ext cx="8925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405800" y="838125"/>
            <a:ext cx="48087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Правила оформления итоговой презентации</a:t>
            </a:r>
            <a:endParaRPr sz="33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257450" y="4463377"/>
            <a:ext cx="1373101" cy="38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3;p17">
            <a:extLst>
              <a:ext uri="{FF2B5EF4-FFF2-40B4-BE49-F238E27FC236}">
                <a16:creationId xmlns:a16="http://schemas.microsoft.com/office/drawing/2014/main" id="{E986C56F-A7BC-4E39-A5B1-55EFCF106D31}"/>
              </a:ext>
            </a:extLst>
          </p:cNvPr>
          <p:cNvPicPr preferRelativeResize="0"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3471" y="4406176"/>
            <a:ext cx="1236081" cy="44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фразы вычитаны «до запятой», все блоки текста и картинки выровнены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Одинаковая структура слайдов, на каждом выделена ключевая информация / мысль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Одинаковый крупный шрифт (от 20 размера), НЕ ПИСАТЬ ЗАГЛАВНЫМИ БУКВАМИ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 одном слайде не более 3 цветов и видов написания (выделение, размер, цвет)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Не отвлекайте </a:t>
            </a: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экспертов</a:t>
            </a: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анимацией слайдов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Одинаковые сокращения г./год, т.руб/тыс.руб; формат дат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цифры на одном слайде в одинаковой размерности (без десятичных): 0 руб.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фразы, которые можно сократить без потери смысла,  сокращайте. Выдавайте саму суть.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Оформление и дизайн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" name="Google Shape;103;p17">
            <a:extLst>
              <a:ext uri="{FF2B5EF4-FFF2-40B4-BE49-F238E27FC236}">
                <a16:creationId xmlns:a16="http://schemas.microsoft.com/office/drawing/2014/main" id="{7F45A6D6-5045-41F8-A2B5-0A341CFEDA4C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Фокусы и основные акценты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311700" y="1195650"/>
            <a:ext cx="8156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Решение проблемы индустриального партнера – основа всей презентации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и кто получит в результате проекта – измеримый эффект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вы будете делать и как это повлияет на решение проблемы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 счет чего вы достигаете эффекта, как он измеряется, почему его нельзя достичь иначе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Почему именно вы?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вы хотите сделать и с кем конкретно из партнеров, что нужно для этого?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Акценты на ключевых слайдах*: проблема, решение, успешные кейсы, предложение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Детальная информация идет в приложение (после основных слайдов)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70AD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dirty="0">
                <a:solidFill>
                  <a:srgbClr val="70AD47"/>
                </a:solidFill>
                <a:latin typeface="Open Sans"/>
                <a:ea typeface="Open Sans"/>
                <a:cs typeface="Open Sans"/>
                <a:sym typeface="Open Sans"/>
              </a:rPr>
              <a:t>ВАЖНО: </a:t>
            </a: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Последовательность слайдов задает логику и обеспечивает </a:t>
            </a: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восприятия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6C53574-C359-40E0-9D78-DD0B1FC69738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1105</Words>
  <Application>Microsoft Office PowerPoint</Application>
  <PresentationFormat>Экран (16:9)</PresentationFormat>
  <Paragraphs>163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Open Sans Light</vt:lpstr>
      <vt:lpstr>Nunito</vt:lpstr>
      <vt:lpstr>Arial</vt:lpstr>
      <vt:lpstr>Jost</vt:lpstr>
      <vt:lpstr>Open Sans</vt:lpstr>
      <vt:lpstr>Open Sans Medium</vt:lpstr>
      <vt:lpstr>Simple Light</vt:lpstr>
      <vt:lpstr>Презентация PowerPoint</vt:lpstr>
      <vt:lpstr>Презентация PowerPoint</vt:lpstr>
      <vt:lpstr>Структура презентации</vt:lpstr>
      <vt:lpstr>Титульный слайд</vt:lpstr>
      <vt:lpstr>Проблема</vt:lpstr>
      <vt:lpstr>Решение</vt:lpstr>
      <vt:lpstr>Уникальность/инновационность  технологии</vt:lpstr>
      <vt:lpstr>Эффекты от внедрения</vt:lpstr>
      <vt:lpstr>Конкуренты</vt:lpstr>
      <vt:lpstr>Параметры рынка</vt:lpstr>
      <vt:lpstr>Ресурсы</vt:lpstr>
      <vt:lpstr>Команда</vt:lpstr>
      <vt:lpstr>Предложение заказчику</vt:lpstr>
      <vt:lpstr>Контакты</vt:lpstr>
      <vt:lpstr>Презентация PowerPoint</vt:lpstr>
      <vt:lpstr>Оформление и дизайн</vt:lpstr>
      <vt:lpstr>Фокусы и основные акценты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Polishuk Maria</dc:creator>
  <cp:lastModifiedBy>Luckashina Varvara</cp:lastModifiedBy>
  <cp:revision>10</cp:revision>
  <dcterms:modified xsi:type="dcterms:W3CDTF">2026-09-07T12:36:03Z</dcterms:modified>
</cp:coreProperties>
</file>